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handoutMasterIdLst>
    <p:handoutMasterId r:id="rId50"/>
  </p:handoutMasterIdLst>
  <p:sldIdLst>
    <p:sldId id="392" r:id="rId5"/>
    <p:sldId id="569" r:id="rId6"/>
    <p:sldId id="570" r:id="rId7"/>
    <p:sldId id="475" r:id="rId8"/>
    <p:sldId id="2147478648" r:id="rId9"/>
    <p:sldId id="2147478628" r:id="rId10"/>
    <p:sldId id="2147478649" r:id="rId11"/>
    <p:sldId id="462" r:id="rId12"/>
    <p:sldId id="476" r:id="rId13"/>
    <p:sldId id="472" r:id="rId14"/>
    <p:sldId id="394" r:id="rId15"/>
    <p:sldId id="555" r:id="rId16"/>
    <p:sldId id="556" r:id="rId17"/>
    <p:sldId id="389" r:id="rId18"/>
    <p:sldId id="398" r:id="rId19"/>
    <p:sldId id="387" r:id="rId20"/>
    <p:sldId id="400" r:id="rId21"/>
    <p:sldId id="401" r:id="rId22"/>
    <p:sldId id="404" r:id="rId23"/>
    <p:sldId id="405" r:id="rId24"/>
    <p:sldId id="473" r:id="rId25"/>
    <p:sldId id="406" r:id="rId26"/>
    <p:sldId id="409" r:id="rId27"/>
    <p:sldId id="408" r:id="rId28"/>
    <p:sldId id="538" r:id="rId29"/>
    <p:sldId id="551" r:id="rId30"/>
    <p:sldId id="552" r:id="rId31"/>
    <p:sldId id="521" r:id="rId32"/>
    <p:sldId id="553" r:id="rId33"/>
    <p:sldId id="524" r:id="rId34"/>
    <p:sldId id="525" r:id="rId35"/>
    <p:sldId id="528" r:id="rId36"/>
    <p:sldId id="526" r:id="rId37"/>
    <p:sldId id="426" r:id="rId38"/>
    <p:sldId id="502" r:id="rId39"/>
    <p:sldId id="532" r:id="rId40"/>
    <p:sldId id="537" r:id="rId41"/>
    <p:sldId id="530" r:id="rId42"/>
    <p:sldId id="533" r:id="rId43"/>
    <p:sldId id="540" r:id="rId44"/>
    <p:sldId id="402" r:id="rId45"/>
    <p:sldId id="529" r:id="rId46"/>
    <p:sldId id="403"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suite 2026" id="{00D2F78C-3BF4-42F5-BF2A-284F951CDE18}">
          <p14:sldIdLst>
            <p14:sldId id="392"/>
            <p14:sldId id="569"/>
            <p14:sldId id="570"/>
            <p14:sldId id="475"/>
            <p14:sldId id="2147478648"/>
            <p14:sldId id="2147478628"/>
            <p14:sldId id="2147478649"/>
            <p14:sldId id="462"/>
            <p14:sldId id="476"/>
            <p14:sldId id="472"/>
            <p14:sldId id="394"/>
            <p14:sldId id="555"/>
            <p14:sldId id="556"/>
            <p14:sldId id="389"/>
            <p14:sldId id="398"/>
            <p14:sldId id="387"/>
            <p14:sldId id="400"/>
            <p14:sldId id="401"/>
            <p14:sldId id="404"/>
            <p14:sldId id="405"/>
            <p14:sldId id="473"/>
            <p14:sldId id="406"/>
            <p14:sldId id="409"/>
            <p14:sldId id="408"/>
            <p14:sldId id="538"/>
            <p14:sldId id="551"/>
            <p14:sldId id="552"/>
            <p14:sldId id="521"/>
            <p14:sldId id="553"/>
            <p14:sldId id="524"/>
            <p14:sldId id="525"/>
            <p14:sldId id="528"/>
            <p14:sldId id="526"/>
            <p14:sldId id="426"/>
            <p14:sldId id="502"/>
            <p14:sldId id="532"/>
            <p14:sldId id="537"/>
            <p14:sldId id="530"/>
            <p14:sldId id="533"/>
            <p14:sldId id="540"/>
            <p14:sldId id="402"/>
            <p14:sldId id="529"/>
            <p14:sldId id="403"/>
            <p14:sldId id="298"/>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C8412-C03C-F644-283F-E4328AE8D6D0}" name="Heather Mcmaster" initials="HM" userId="S::Heather.Mcmaster@mazars.co.uk::9a53b4ff-ab40-4320-b258-ddf05b02fc2d" providerId="AD"/>
  <p188:author id="{383EFFC9-0DF7-A8BA-D866-D85EAD3B7EAF}" name="James Price" initials="JP" userId="cdab26fb9465f146" providerId="Windows Live"/>
  <p188:author id="{40FC4DE3-1504-0079-1199-1456C996AF9D}" name="Peter McLeod" initials="PM" userId="S::peter@mcleodp.com::c496c38c-a1d4-487c-9625-d9bc13cbd3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8F"/>
    <a:srgbClr val="D9D9D9"/>
    <a:srgbClr val="0072CE"/>
    <a:srgbClr val="E7EBF6"/>
    <a:srgbClr val="000000"/>
    <a:srgbClr val="4AA7B7"/>
    <a:srgbClr val="CBD5ED"/>
    <a:srgbClr val="27B093"/>
    <a:srgbClr val="800000"/>
    <a:srgbClr val="B18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4D101-7AC8-17D2-4FD7-0460BCDDDCD4}" v="1" dt="2025-12-18T17:02:38.864"/>
    <p1510:client id="{FADE0FFB-179D-4068-B9C8-A2DB45292969}" v="32" dt="2025-12-18T11:50:57.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2" autoAdjust="0"/>
    <p:restoredTop sz="94190" autoAdjust="0"/>
  </p:normalViewPr>
  <p:slideViewPr>
    <p:cSldViewPr snapToGrid="0">
      <p:cViewPr varScale="1">
        <p:scale>
          <a:sx n="58" d="100"/>
          <a:sy n="58" d="100"/>
        </p:scale>
        <p:origin x="1056" y="268"/>
      </p:cViewPr>
      <p:guideLst>
        <p:guide pos="3840"/>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cmaster" userId="b173e445-d1ea-4dd5-9eeb-411a8d97d14d" providerId="ADAL" clId="{E789B6C1-546A-4F0C-B111-5E0E5585B203}"/>
    <pc:docChg chg="custSel addSld delSld modSld sldOrd modSection">
      <pc:chgData name="Heather Mcmaster" userId="b173e445-d1ea-4dd5-9eeb-411a8d97d14d" providerId="ADAL" clId="{E789B6C1-546A-4F0C-B111-5E0E5585B203}" dt="2025-12-18T11:48:41.733" v="899" actId="14100"/>
      <pc:docMkLst>
        <pc:docMk/>
      </pc:docMkLst>
      <pc:sldChg chg="add">
        <pc:chgData name="Heather Mcmaster" userId="b173e445-d1ea-4dd5-9eeb-411a8d97d14d" providerId="ADAL" clId="{E789B6C1-546A-4F0C-B111-5E0E5585B203}" dt="2025-12-18T11:10:04.463" v="25"/>
        <pc:sldMkLst>
          <pc:docMk/>
          <pc:sldMk cId="4162477442" sldId="298"/>
        </pc:sldMkLst>
      </pc:sldChg>
      <pc:sldChg chg="modSp">
        <pc:chgData name="Heather Mcmaster" userId="b173e445-d1ea-4dd5-9eeb-411a8d97d14d" providerId="ADAL" clId="{E789B6C1-546A-4F0C-B111-5E0E5585B203}" dt="2025-12-18T11:26:23.418" v="738"/>
        <pc:sldMkLst>
          <pc:docMk/>
          <pc:sldMk cId="206320781" sldId="387"/>
        </pc:sldMkLst>
        <pc:spChg chg="mod">
          <ac:chgData name="Heather Mcmaster" userId="b173e445-d1ea-4dd5-9eeb-411a8d97d14d" providerId="ADAL" clId="{E789B6C1-546A-4F0C-B111-5E0E5585B203}" dt="2025-12-18T11:26:23.418" v="738"/>
          <ac:spMkLst>
            <pc:docMk/>
            <pc:sldMk cId="206320781" sldId="387"/>
            <ac:spMk id="11" creationId="{5162CBBF-522F-3049-E463-F552A6C818C9}"/>
          </ac:spMkLst>
        </pc:spChg>
      </pc:sldChg>
      <pc:sldChg chg="addSp delSp modSp mod">
        <pc:chgData name="Heather Mcmaster" userId="b173e445-d1ea-4dd5-9eeb-411a8d97d14d" providerId="ADAL" clId="{E789B6C1-546A-4F0C-B111-5E0E5585B203}" dt="2025-12-18T11:16:40.444" v="445" actId="14100"/>
        <pc:sldMkLst>
          <pc:docMk/>
          <pc:sldMk cId="2074300696" sldId="389"/>
        </pc:sldMkLst>
        <pc:spChg chg="mod">
          <ac:chgData name="Heather Mcmaster" userId="b173e445-d1ea-4dd5-9eeb-411a8d97d14d" providerId="ADAL" clId="{E789B6C1-546A-4F0C-B111-5E0E5585B203}" dt="2025-12-18T11:16:40.444" v="445" actId="14100"/>
          <ac:spMkLst>
            <pc:docMk/>
            <pc:sldMk cId="2074300696" sldId="389"/>
            <ac:spMk id="2" creationId="{26A5DB8F-C3E9-3621-3A8F-46A8880ECBEF}"/>
          </ac:spMkLst>
        </pc:spChg>
        <pc:spChg chg="mod">
          <ac:chgData name="Heather Mcmaster" userId="b173e445-d1ea-4dd5-9eeb-411a8d97d14d" providerId="ADAL" clId="{E789B6C1-546A-4F0C-B111-5E0E5585B203}" dt="2025-12-18T11:16:27.695" v="421" actId="20577"/>
          <ac:spMkLst>
            <pc:docMk/>
            <pc:sldMk cId="2074300696" sldId="389"/>
            <ac:spMk id="4" creationId="{3BBCEB23-B94D-3E2E-9BA6-314CBB80D80A}"/>
          </ac:spMkLst>
        </pc:spChg>
        <pc:spChg chg="del">
          <ac:chgData name="Heather Mcmaster" userId="b173e445-d1ea-4dd5-9eeb-411a8d97d14d" providerId="ADAL" clId="{E789B6C1-546A-4F0C-B111-5E0E5585B203}" dt="2025-12-18T11:16:23.084" v="418" actId="478"/>
          <ac:spMkLst>
            <pc:docMk/>
            <pc:sldMk cId="2074300696" sldId="389"/>
            <ac:spMk id="5" creationId="{50509990-2013-5CE5-699E-FFAD8C406C80}"/>
          </ac:spMkLst>
        </pc:spChg>
        <pc:spChg chg="add del mod">
          <ac:chgData name="Heather Mcmaster" userId="b173e445-d1ea-4dd5-9eeb-411a8d97d14d" providerId="ADAL" clId="{E789B6C1-546A-4F0C-B111-5E0E5585B203}" dt="2025-12-18T11:16:25.118" v="419" actId="478"/>
          <ac:spMkLst>
            <pc:docMk/>
            <pc:sldMk cId="2074300696" sldId="389"/>
            <ac:spMk id="6" creationId="{DA852812-5152-624F-D2EB-3711A54980CE}"/>
          </ac:spMkLst>
        </pc:spChg>
      </pc:sldChg>
      <pc:sldChg chg="modSp mod">
        <pc:chgData name="Heather Mcmaster" userId="b173e445-d1ea-4dd5-9eeb-411a8d97d14d" providerId="ADAL" clId="{E789B6C1-546A-4F0C-B111-5E0E5585B203}" dt="2025-12-18T11:10:32.056" v="73" actId="20577"/>
        <pc:sldMkLst>
          <pc:docMk/>
          <pc:sldMk cId="1031259585" sldId="392"/>
        </pc:sldMkLst>
        <pc:spChg chg="mod">
          <ac:chgData name="Heather Mcmaster" userId="b173e445-d1ea-4dd5-9eeb-411a8d97d14d" providerId="ADAL" clId="{E789B6C1-546A-4F0C-B111-5E0E5585B203}" dt="2025-12-18T11:09:43.137" v="23" actId="20577"/>
          <ac:spMkLst>
            <pc:docMk/>
            <pc:sldMk cId="1031259585" sldId="392"/>
            <ac:spMk id="3" creationId="{6B55D922-3CC8-F3A1-C5EF-A36D921AF5D3}"/>
          </ac:spMkLst>
        </pc:spChg>
        <pc:spChg chg="mod">
          <ac:chgData name="Heather Mcmaster" userId="b173e445-d1ea-4dd5-9eeb-411a8d97d14d" providerId="ADAL" clId="{E789B6C1-546A-4F0C-B111-5E0E5585B203}" dt="2025-12-18T11:10:32.056" v="73" actId="20577"/>
          <ac:spMkLst>
            <pc:docMk/>
            <pc:sldMk cId="1031259585" sldId="392"/>
            <ac:spMk id="5" creationId="{6CE8329C-1E26-4122-6C38-165A095DFD88}"/>
          </ac:spMkLst>
        </pc:spChg>
        <pc:picChg chg="mod">
          <ac:chgData name="Heather Mcmaster" userId="b173e445-d1ea-4dd5-9eeb-411a8d97d14d" providerId="ADAL" clId="{E789B6C1-546A-4F0C-B111-5E0E5585B203}" dt="2025-12-18T11:09:28.249" v="0" actId="14826"/>
          <ac:picMkLst>
            <pc:docMk/>
            <pc:sldMk cId="1031259585" sldId="392"/>
            <ac:picMk id="8" creationId="{C2A82EEC-BE43-3572-D121-11513D5EDE99}"/>
          </ac:picMkLst>
        </pc:picChg>
      </pc:sldChg>
      <pc:sldChg chg="addSp delSp modSp mod">
        <pc:chgData name="Heather Mcmaster" userId="b173e445-d1ea-4dd5-9eeb-411a8d97d14d" providerId="ADAL" clId="{E789B6C1-546A-4F0C-B111-5E0E5585B203}" dt="2025-12-18T11:22:49.188" v="728" actId="20577"/>
        <pc:sldMkLst>
          <pc:docMk/>
          <pc:sldMk cId="2744477901" sldId="394"/>
        </pc:sldMkLst>
        <pc:spChg chg="mod">
          <ac:chgData name="Heather Mcmaster" userId="b173e445-d1ea-4dd5-9eeb-411a8d97d14d" providerId="ADAL" clId="{E789B6C1-546A-4F0C-B111-5E0E5585B203}" dt="2025-12-18T11:22:49.188" v="728" actId="20577"/>
          <ac:spMkLst>
            <pc:docMk/>
            <pc:sldMk cId="2744477901" sldId="394"/>
            <ac:spMk id="2" creationId="{9BAAC6E0-782D-AFF2-05E6-5D821DA98C01}"/>
          </ac:spMkLst>
        </pc:spChg>
        <pc:spChg chg="add del mod">
          <ac:chgData name="Heather Mcmaster" userId="b173e445-d1ea-4dd5-9eeb-411a8d97d14d" providerId="ADAL" clId="{E789B6C1-546A-4F0C-B111-5E0E5585B203}" dt="2025-12-18T11:15:49.993" v="366" actId="478"/>
          <ac:spMkLst>
            <pc:docMk/>
            <pc:sldMk cId="2744477901" sldId="394"/>
            <ac:spMk id="7" creationId="{490B1967-9A8A-BA13-68A7-90FC7E10579D}"/>
          </ac:spMkLst>
        </pc:spChg>
        <pc:spChg chg="del">
          <ac:chgData name="Heather Mcmaster" userId="b173e445-d1ea-4dd5-9eeb-411a8d97d14d" providerId="ADAL" clId="{E789B6C1-546A-4F0C-B111-5E0E5585B203}" dt="2025-12-18T11:15:46.031" v="365" actId="478"/>
          <ac:spMkLst>
            <pc:docMk/>
            <pc:sldMk cId="2744477901" sldId="394"/>
            <ac:spMk id="11" creationId="{A5862E01-C7A1-10C2-27CA-E8CE8FD3A76B}"/>
          </ac:spMkLst>
        </pc:spChg>
      </pc:sldChg>
      <pc:sldChg chg="modSp">
        <pc:chgData name="Heather Mcmaster" userId="b173e445-d1ea-4dd5-9eeb-411a8d97d14d" providerId="ADAL" clId="{E789B6C1-546A-4F0C-B111-5E0E5585B203}" dt="2025-12-18T11:22:44.939" v="727"/>
        <pc:sldMkLst>
          <pc:docMk/>
          <pc:sldMk cId="2279482282" sldId="398"/>
        </pc:sldMkLst>
        <pc:spChg chg="mod">
          <ac:chgData name="Heather Mcmaster" userId="b173e445-d1ea-4dd5-9eeb-411a8d97d14d" providerId="ADAL" clId="{E789B6C1-546A-4F0C-B111-5E0E5585B203}" dt="2025-12-18T11:22:44.939" v="727"/>
          <ac:spMkLst>
            <pc:docMk/>
            <pc:sldMk cId="2279482282" sldId="398"/>
            <ac:spMk id="11" creationId="{1C371BDF-8A11-C17E-31DD-F3E227FF195D}"/>
          </ac:spMkLst>
        </pc:spChg>
      </pc:sldChg>
      <pc:sldChg chg="modSp">
        <pc:chgData name="Heather Mcmaster" userId="b173e445-d1ea-4dd5-9eeb-411a8d97d14d" providerId="ADAL" clId="{E789B6C1-546A-4F0C-B111-5E0E5585B203}" dt="2025-12-18T11:21:50.666" v="726"/>
        <pc:sldMkLst>
          <pc:docMk/>
          <pc:sldMk cId="890840891" sldId="400"/>
        </pc:sldMkLst>
        <pc:spChg chg="mod">
          <ac:chgData name="Heather Mcmaster" userId="b173e445-d1ea-4dd5-9eeb-411a8d97d14d" providerId="ADAL" clId="{E789B6C1-546A-4F0C-B111-5E0E5585B203}" dt="2025-12-18T11:21:50.666" v="726"/>
          <ac:spMkLst>
            <pc:docMk/>
            <pc:sldMk cId="890840891" sldId="400"/>
            <ac:spMk id="7" creationId="{55643C35-6145-373A-D033-15983365B4F5}"/>
          </ac:spMkLst>
        </pc:spChg>
      </pc:sldChg>
      <pc:sldChg chg="modSp">
        <pc:chgData name="Heather Mcmaster" userId="b173e445-d1ea-4dd5-9eeb-411a8d97d14d" providerId="ADAL" clId="{E789B6C1-546A-4F0C-B111-5E0E5585B203}" dt="2025-12-18T11:26:23.418" v="738"/>
        <pc:sldMkLst>
          <pc:docMk/>
          <pc:sldMk cId="3861220568" sldId="401"/>
        </pc:sldMkLst>
        <pc:spChg chg="mod">
          <ac:chgData name="Heather Mcmaster" userId="b173e445-d1ea-4dd5-9eeb-411a8d97d14d" providerId="ADAL" clId="{E789B6C1-546A-4F0C-B111-5E0E5585B203}" dt="2025-12-18T11:26:23.418" v="738"/>
          <ac:spMkLst>
            <pc:docMk/>
            <pc:sldMk cId="3861220568" sldId="401"/>
            <ac:spMk id="7" creationId="{89D4C917-7FF6-F730-AC90-C3BC2DFA5EE5}"/>
          </ac:spMkLst>
        </pc:spChg>
      </pc:sldChg>
      <pc:sldChg chg="modSp mod">
        <pc:chgData name="Heather Mcmaster" userId="b173e445-d1ea-4dd5-9eeb-411a8d97d14d" providerId="ADAL" clId="{E789B6C1-546A-4F0C-B111-5E0E5585B203}" dt="2025-12-18T11:35:57.752" v="772" actId="14100"/>
        <pc:sldMkLst>
          <pc:docMk/>
          <pc:sldMk cId="1947422347" sldId="402"/>
        </pc:sldMkLst>
        <pc:spChg chg="mod">
          <ac:chgData name="Heather Mcmaster" userId="b173e445-d1ea-4dd5-9eeb-411a8d97d14d" providerId="ADAL" clId="{E789B6C1-546A-4F0C-B111-5E0E5585B203}" dt="2025-12-18T11:19:46.692" v="720" actId="20577"/>
          <ac:spMkLst>
            <pc:docMk/>
            <pc:sldMk cId="1947422347" sldId="402"/>
            <ac:spMk id="3" creationId="{97874545-A184-2585-F7AC-4338999233FF}"/>
          </ac:spMkLst>
        </pc:spChg>
        <pc:spChg chg="mod">
          <ac:chgData name="Heather Mcmaster" userId="b173e445-d1ea-4dd5-9eeb-411a8d97d14d" providerId="ADAL" clId="{E789B6C1-546A-4F0C-B111-5E0E5585B203}" dt="2025-12-18T11:35:57.752" v="772" actId="14100"/>
          <ac:spMkLst>
            <pc:docMk/>
            <pc:sldMk cId="1947422347" sldId="402"/>
            <ac:spMk id="11" creationId="{B9490084-FBBD-E99C-A278-995714D13FE4}"/>
          </ac:spMkLst>
        </pc:spChg>
      </pc:sldChg>
      <pc:sldChg chg="modSp mod">
        <pc:chgData name="Heather Mcmaster" userId="b173e445-d1ea-4dd5-9eeb-411a8d97d14d" providerId="ADAL" clId="{E789B6C1-546A-4F0C-B111-5E0E5585B203}" dt="2025-12-18T11:48:41.733" v="899" actId="14100"/>
        <pc:sldMkLst>
          <pc:docMk/>
          <pc:sldMk cId="300502844" sldId="403"/>
        </pc:sldMkLst>
        <pc:spChg chg="mod">
          <ac:chgData name="Heather Mcmaster" userId="b173e445-d1ea-4dd5-9eeb-411a8d97d14d" providerId="ADAL" clId="{E789B6C1-546A-4F0C-B111-5E0E5585B203}" dt="2025-12-18T11:19:58.125" v="722"/>
          <ac:spMkLst>
            <pc:docMk/>
            <pc:sldMk cId="300502844" sldId="403"/>
            <ac:spMk id="6" creationId="{6E544D6A-A145-EF8E-6A7F-545B026100F7}"/>
          </ac:spMkLst>
        </pc:spChg>
        <pc:spChg chg="mod">
          <ac:chgData name="Heather Mcmaster" userId="b173e445-d1ea-4dd5-9eeb-411a8d97d14d" providerId="ADAL" clId="{E789B6C1-546A-4F0C-B111-5E0E5585B203}" dt="2025-12-18T11:48:41.733" v="899" actId="14100"/>
          <ac:spMkLst>
            <pc:docMk/>
            <pc:sldMk cId="300502844" sldId="403"/>
            <ac:spMk id="7" creationId="{7DE29102-43B0-AF0E-3A93-3F0C1FEC69F3}"/>
          </ac:spMkLst>
        </pc:spChg>
      </pc:sldChg>
      <pc:sldChg chg="modSp">
        <pc:chgData name="Heather Mcmaster" userId="b173e445-d1ea-4dd5-9eeb-411a8d97d14d" providerId="ADAL" clId="{E789B6C1-546A-4F0C-B111-5E0E5585B203}" dt="2025-12-18T11:21:50.666" v="726"/>
        <pc:sldMkLst>
          <pc:docMk/>
          <pc:sldMk cId="1263946946" sldId="404"/>
        </pc:sldMkLst>
        <pc:spChg chg="mod">
          <ac:chgData name="Heather Mcmaster" userId="b173e445-d1ea-4dd5-9eeb-411a8d97d14d" providerId="ADAL" clId="{E789B6C1-546A-4F0C-B111-5E0E5585B203}" dt="2025-12-18T11:21:50.666" v="726"/>
          <ac:spMkLst>
            <pc:docMk/>
            <pc:sldMk cId="1263946946" sldId="404"/>
            <ac:spMk id="7" creationId="{CA302814-1468-B6F7-8D5B-C23D272B3157}"/>
          </ac:spMkLst>
        </pc:spChg>
      </pc:sldChg>
      <pc:sldChg chg="modSp mod">
        <pc:chgData name="Heather Mcmaster" userId="b173e445-d1ea-4dd5-9eeb-411a8d97d14d" providerId="ADAL" clId="{E789B6C1-546A-4F0C-B111-5E0E5585B203}" dt="2025-12-18T11:25:10.793" v="733" actId="14100"/>
        <pc:sldMkLst>
          <pc:docMk/>
          <pc:sldMk cId="65948884" sldId="408"/>
        </pc:sldMkLst>
        <pc:spChg chg="mod">
          <ac:chgData name="Heather Mcmaster" userId="b173e445-d1ea-4dd5-9eeb-411a8d97d14d" providerId="ADAL" clId="{E789B6C1-546A-4F0C-B111-5E0E5585B203}" dt="2025-12-18T11:18:01.455" v="587" actId="20577"/>
          <ac:spMkLst>
            <pc:docMk/>
            <pc:sldMk cId="65948884" sldId="408"/>
            <ac:spMk id="6" creationId="{41C72716-516F-DE8A-4540-7E7E12923C2D}"/>
          </ac:spMkLst>
        </pc:spChg>
        <pc:spChg chg="mod">
          <ac:chgData name="Heather Mcmaster" userId="b173e445-d1ea-4dd5-9eeb-411a8d97d14d" providerId="ADAL" clId="{E789B6C1-546A-4F0C-B111-5E0E5585B203}" dt="2025-12-18T11:25:10.793" v="733" actId="14100"/>
          <ac:spMkLst>
            <pc:docMk/>
            <pc:sldMk cId="65948884" sldId="408"/>
            <ac:spMk id="16" creationId="{FA5F70E1-E96A-92E8-43B7-0611F365F259}"/>
          </ac:spMkLst>
        </pc:spChg>
      </pc:sldChg>
      <pc:sldChg chg="addSp delSp modSp mod">
        <pc:chgData name="Heather Mcmaster" userId="b173e445-d1ea-4dd5-9eeb-411a8d97d14d" providerId="ADAL" clId="{E789B6C1-546A-4F0C-B111-5E0E5585B203}" dt="2025-12-18T11:17:50.834" v="544" actId="20577"/>
        <pc:sldMkLst>
          <pc:docMk/>
          <pc:sldMk cId="1628397770" sldId="409"/>
        </pc:sldMkLst>
        <pc:spChg chg="mod">
          <ac:chgData name="Heather Mcmaster" userId="b173e445-d1ea-4dd5-9eeb-411a8d97d14d" providerId="ADAL" clId="{E789B6C1-546A-4F0C-B111-5E0E5585B203}" dt="2025-12-18T11:17:50.834" v="544" actId="20577"/>
          <ac:spMkLst>
            <pc:docMk/>
            <pc:sldMk cId="1628397770" sldId="409"/>
            <ac:spMk id="2" creationId="{AD886D0E-CC46-D3CB-DF70-1CC43991EC4A}"/>
          </ac:spMkLst>
        </pc:spChg>
        <pc:spChg chg="mod">
          <ac:chgData name="Heather Mcmaster" userId="b173e445-d1ea-4dd5-9eeb-411a8d97d14d" providerId="ADAL" clId="{E789B6C1-546A-4F0C-B111-5E0E5585B203}" dt="2025-12-18T11:17:44.044" v="511" actId="20577"/>
          <ac:spMkLst>
            <pc:docMk/>
            <pc:sldMk cId="1628397770" sldId="409"/>
            <ac:spMk id="4" creationId="{5F71C78A-678C-787F-BA3F-29A6B392E659}"/>
          </ac:spMkLst>
        </pc:spChg>
        <pc:spChg chg="del">
          <ac:chgData name="Heather Mcmaster" userId="b173e445-d1ea-4dd5-9eeb-411a8d97d14d" providerId="ADAL" clId="{E789B6C1-546A-4F0C-B111-5E0E5585B203}" dt="2025-12-18T11:17:39.494" v="508" actId="478"/>
          <ac:spMkLst>
            <pc:docMk/>
            <pc:sldMk cId="1628397770" sldId="409"/>
            <ac:spMk id="5" creationId="{65CF5F9B-110C-D3CE-61DD-2FC559D6C6EF}"/>
          </ac:spMkLst>
        </pc:spChg>
        <pc:spChg chg="add del mod">
          <ac:chgData name="Heather Mcmaster" userId="b173e445-d1ea-4dd5-9eeb-411a8d97d14d" providerId="ADAL" clId="{E789B6C1-546A-4F0C-B111-5E0E5585B203}" dt="2025-12-18T11:17:41.327" v="509" actId="478"/>
          <ac:spMkLst>
            <pc:docMk/>
            <pc:sldMk cId="1628397770" sldId="409"/>
            <ac:spMk id="6" creationId="{1E65A9A0-4492-9393-98C4-67EFD4A26EE8}"/>
          </ac:spMkLst>
        </pc:spChg>
      </pc:sldChg>
      <pc:sldChg chg="modSp">
        <pc:chgData name="Heather Mcmaster" userId="b173e445-d1ea-4dd5-9eeb-411a8d97d14d" providerId="ADAL" clId="{E789B6C1-546A-4F0C-B111-5E0E5585B203}" dt="2025-12-18T11:21:50.666" v="726"/>
        <pc:sldMkLst>
          <pc:docMk/>
          <pc:sldMk cId="3983637581" sldId="426"/>
        </pc:sldMkLst>
        <pc:spChg chg="mod">
          <ac:chgData name="Heather Mcmaster" userId="b173e445-d1ea-4dd5-9eeb-411a8d97d14d" providerId="ADAL" clId="{E789B6C1-546A-4F0C-B111-5E0E5585B203}" dt="2025-12-18T11:18:39.057" v="598"/>
          <ac:spMkLst>
            <pc:docMk/>
            <pc:sldMk cId="3983637581" sldId="426"/>
            <ac:spMk id="6" creationId="{4A248FD8-DCFF-C440-92CC-CF64497DC66C}"/>
          </ac:spMkLst>
        </pc:spChg>
        <pc:spChg chg="mod">
          <ac:chgData name="Heather Mcmaster" userId="b173e445-d1ea-4dd5-9eeb-411a8d97d14d" providerId="ADAL" clId="{E789B6C1-546A-4F0C-B111-5E0E5585B203}" dt="2025-12-18T11:21:50.666" v="726"/>
          <ac:spMkLst>
            <pc:docMk/>
            <pc:sldMk cId="3983637581" sldId="426"/>
            <ac:spMk id="7" creationId="{5AFA7616-6EE4-526E-5A6E-27123BE93654}"/>
          </ac:spMkLst>
        </pc:spChg>
      </pc:sldChg>
      <pc:sldChg chg="addSp delSp modSp mod">
        <pc:chgData name="Heather Mcmaster" userId="b173e445-d1ea-4dd5-9eeb-411a8d97d14d" providerId="ADAL" clId="{E789B6C1-546A-4F0C-B111-5E0E5585B203}" dt="2025-12-18T11:11:52.379" v="139" actId="20577"/>
        <pc:sldMkLst>
          <pc:docMk/>
          <pc:sldMk cId="3340028902" sldId="462"/>
        </pc:sldMkLst>
        <pc:spChg chg="mod">
          <ac:chgData name="Heather Mcmaster" userId="b173e445-d1ea-4dd5-9eeb-411a8d97d14d" providerId="ADAL" clId="{E789B6C1-546A-4F0C-B111-5E0E5585B203}" dt="2025-12-18T11:11:52.379" v="139" actId="20577"/>
          <ac:spMkLst>
            <pc:docMk/>
            <pc:sldMk cId="3340028902" sldId="462"/>
            <ac:spMk id="2" creationId="{BB0D37FD-39FE-80D5-F17A-F3210FBD1E4E}"/>
          </ac:spMkLst>
        </pc:spChg>
        <pc:spChg chg="mod">
          <ac:chgData name="Heather Mcmaster" userId="b173e445-d1ea-4dd5-9eeb-411a8d97d14d" providerId="ADAL" clId="{E789B6C1-546A-4F0C-B111-5E0E5585B203}" dt="2025-12-18T11:11:19.718" v="93" actId="20577"/>
          <ac:spMkLst>
            <pc:docMk/>
            <pc:sldMk cId="3340028902" sldId="462"/>
            <ac:spMk id="4" creationId="{E2CAA517-66B8-16B1-18E3-1F8FE003E0A7}"/>
          </ac:spMkLst>
        </pc:spChg>
        <pc:spChg chg="del">
          <ac:chgData name="Heather Mcmaster" userId="b173e445-d1ea-4dd5-9eeb-411a8d97d14d" providerId="ADAL" clId="{E789B6C1-546A-4F0C-B111-5E0E5585B203}" dt="2025-12-18T11:11:14.403" v="90" actId="478"/>
          <ac:spMkLst>
            <pc:docMk/>
            <pc:sldMk cId="3340028902" sldId="462"/>
            <ac:spMk id="5" creationId="{D91DAF45-A9A3-F48A-C38C-3B03D9BE3F1E}"/>
          </ac:spMkLst>
        </pc:spChg>
        <pc:spChg chg="add del mod">
          <ac:chgData name="Heather Mcmaster" userId="b173e445-d1ea-4dd5-9eeb-411a8d97d14d" providerId="ADAL" clId="{E789B6C1-546A-4F0C-B111-5E0E5585B203}" dt="2025-12-18T11:11:16.397" v="91" actId="478"/>
          <ac:spMkLst>
            <pc:docMk/>
            <pc:sldMk cId="3340028902" sldId="462"/>
            <ac:spMk id="6" creationId="{9875562C-46F0-A2DA-9939-D7171C461C5A}"/>
          </ac:spMkLst>
        </pc:spChg>
      </pc:sldChg>
      <pc:sldChg chg="modSp mod">
        <pc:chgData name="Heather Mcmaster" userId="b173e445-d1ea-4dd5-9eeb-411a8d97d14d" providerId="ADAL" clId="{E789B6C1-546A-4F0C-B111-5E0E5585B203}" dt="2025-12-18T11:24:42.347" v="732" actId="313"/>
        <pc:sldMkLst>
          <pc:docMk/>
          <pc:sldMk cId="1208893517" sldId="472"/>
        </pc:sldMkLst>
        <pc:spChg chg="mod">
          <ac:chgData name="Heather Mcmaster" userId="b173e445-d1ea-4dd5-9eeb-411a8d97d14d" providerId="ADAL" clId="{E789B6C1-546A-4F0C-B111-5E0E5585B203}" dt="2025-12-18T11:12:20.527" v="160" actId="20577"/>
          <ac:spMkLst>
            <pc:docMk/>
            <pc:sldMk cId="1208893517" sldId="472"/>
            <ac:spMk id="3" creationId="{7241D141-5B1B-C259-6CDC-1068AD246D7A}"/>
          </ac:spMkLst>
        </pc:spChg>
        <pc:spChg chg="mod">
          <ac:chgData name="Heather Mcmaster" userId="b173e445-d1ea-4dd5-9eeb-411a8d97d14d" providerId="ADAL" clId="{E789B6C1-546A-4F0C-B111-5E0E5585B203}" dt="2025-12-18T11:12:09.716" v="159" actId="20577"/>
          <ac:spMkLst>
            <pc:docMk/>
            <pc:sldMk cId="1208893517" sldId="472"/>
            <ac:spMk id="11" creationId="{3AD84F25-A0D3-4C11-9A0E-BBF41783311E}"/>
          </ac:spMkLst>
        </pc:spChg>
        <pc:graphicFrameChg chg="mod modGraphic">
          <ac:chgData name="Heather Mcmaster" userId="b173e445-d1ea-4dd5-9eeb-411a8d97d14d" providerId="ADAL" clId="{E789B6C1-546A-4F0C-B111-5E0E5585B203}" dt="2025-12-18T11:24:42.347" v="732" actId="313"/>
          <ac:graphicFrameMkLst>
            <pc:docMk/>
            <pc:sldMk cId="1208893517" sldId="472"/>
            <ac:graphicFrameMk id="20" creationId="{7C20176C-12F9-FECD-9FA3-EDBEEEACF41C}"/>
          </ac:graphicFrameMkLst>
        </pc:graphicFrameChg>
      </pc:sldChg>
      <pc:sldChg chg="modSp">
        <pc:chgData name="Heather Mcmaster" userId="b173e445-d1ea-4dd5-9eeb-411a8d97d14d" providerId="ADAL" clId="{E789B6C1-546A-4F0C-B111-5E0E5585B203}" dt="2025-12-18T11:23:45.388" v="730"/>
        <pc:sldMkLst>
          <pc:docMk/>
          <pc:sldMk cId="1413029872" sldId="473"/>
        </pc:sldMkLst>
        <pc:spChg chg="mod">
          <ac:chgData name="Heather Mcmaster" userId="b173e445-d1ea-4dd5-9eeb-411a8d97d14d" providerId="ADAL" clId="{E789B6C1-546A-4F0C-B111-5E0E5585B203}" dt="2025-12-18T11:23:45.388" v="730"/>
          <ac:spMkLst>
            <pc:docMk/>
            <pc:sldMk cId="1413029872" sldId="473"/>
            <ac:spMk id="7" creationId="{F87AF972-AC7B-FF5C-778C-96A36F7216B3}"/>
          </ac:spMkLst>
        </pc:spChg>
      </pc:sldChg>
      <pc:sldChg chg="add">
        <pc:chgData name="Heather Mcmaster" userId="b173e445-d1ea-4dd5-9eeb-411a8d97d14d" providerId="ADAL" clId="{E789B6C1-546A-4F0C-B111-5E0E5585B203}" dt="2025-12-18T11:10:48.432" v="74"/>
        <pc:sldMkLst>
          <pc:docMk/>
          <pc:sldMk cId="860058512" sldId="475"/>
        </pc:sldMkLst>
      </pc:sldChg>
      <pc:sldChg chg="modSp mod ord">
        <pc:chgData name="Heather Mcmaster" userId="b173e445-d1ea-4dd5-9eeb-411a8d97d14d" providerId="ADAL" clId="{E789B6C1-546A-4F0C-B111-5E0E5585B203}" dt="2025-12-18T11:12:04.363" v="156" actId="20577"/>
        <pc:sldMkLst>
          <pc:docMk/>
          <pc:sldMk cId="3114508758" sldId="476"/>
        </pc:sldMkLst>
        <pc:spChg chg="mod">
          <ac:chgData name="Heather Mcmaster" userId="b173e445-d1ea-4dd5-9eeb-411a8d97d14d" providerId="ADAL" clId="{E789B6C1-546A-4F0C-B111-5E0E5585B203}" dt="2025-12-18T11:12:04.363" v="156" actId="20577"/>
          <ac:spMkLst>
            <pc:docMk/>
            <pc:sldMk cId="3114508758" sldId="476"/>
            <ac:spMk id="6" creationId="{386A868C-9A5F-7F9B-D241-C90DE1B13CC1}"/>
          </ac:spMkLst>
        </pc:spChg>
      </pc:sldChg>
      <pc:sldChg chg="addSp delSp modSp mod">
        <pc:chgData name="Heather Mcmaster" userId="b173e445-d1ea-4dd5-9eeb-411a8d97d14d" providerId="ADAL" clId="{E789B6C1-546A-4F0C-B111-5E0E5585B203}" dt="2025-12-18T11:18:54.040" v="637" actId="20577"/>
        <pc:sldMkLst>
          <pc:docMk/>
          <pc:sldMk cId="16420923" sldId="502"/>
        </pc:sldMkLst>
        <pc:spChg chg="mod">
          <ac:chgData name="Heather Mcmaster" userId="b173e445-d1ea-4dd5-9eeb-411a8d97d14d" providerId="ADAL" clId="{E789B6C1-546A-4F0C-B111-5E0E5585B203}" dt="2025-12-18T11:18:54.040" v="637" actId="20577"/>
          <ac:spMkLst>
            <pc:docMk/>
            <pc:sldMk cId="16420923" sldId="502"/>
            <ac:spMk id="2" creationId="{09BA504E-200A-D015-E3CE-32C66AA396F1}"/>
          </ac:spMkLst>
        </pc:spChg>
        <pc:spChg chg="mod">
          <ac:chgData name="Heather Mcmaster" userId="b173e445-d1ea-4dd5-9eeb-411a8d97d14d" providerId="ADAL" clId="{E789B6C1-546A-4F0C-B111-5E0E5585B203}" dt="2025-12-18T11:18:46.482" v="602" actId="20577"/>
          <ac:spMkLst>
            <pc:docMk/>
            <pc:sldMk cId="16420923" sldId="502"/>
            <ac:spMk id="4" creationId="{0D614F78-C45D-69EF-039D-2CC7E99CAA0D}"/>
          </ac:spMkLst>
        </pc:spChg>
        <pc:spChg chg="del">
          <ac:chgData name="Heather Mcmaster" userId="b173e445-d1ea-4dd5-9eeb-411a8d97d14d" providerId="ADAL" clId="{E789B6C1-546A-4F0C-B111-5E0E5585B203}" dt="2025-12-18T11:18:43.515" v="599" actId="478"/>
          <ac:spMkLst>
            <pc:docMk/>
            <pc:sldMk cId="16420923" sldId="502"/>
            <ac:spMk id="5" creationId="{9104F67B-6E52-B6FF-A1E4-E088D994D44F}"/>
          </ac:spMkLst>
        </pc:spChg>
        <pc:spChg chg="add del mod">
          <ac:chgData name="Heather Mcmaster" userId="b173e445-d1ea-4dd5-9eeb-411a8d97d14d" providerId="ADAL" clId="{E789B6C1-546A-4F0C-B111-5E0E5585B203}" dt="2025-12-18T11:18:44.498" v="600" actId="478"/>
          <ac:spMkLst>
            <pc:docMk/>
            <pc:sldMk cId="16420923" sldId="502"/>
            <ac:spMk id="6" creationId="{93123540-A0D3-CF73-0312-51AF42D05C21}"/>
          </ac:spMkLst>
        </pc:spChg>
      </pc:sldChg>
      <pc:sldChg chg="modSp mod">
        <pc:chgData name="Heather Mcmaster" userId="b173e445-d1ea-4dd5-9eeb-411a8d97d14d" providerId="ADAL" clId="{E789B6C1-546A-4F0C-B111-5E0E5585B203}" dt="2025-12-18T11:25:32.121" v="736" actId="14100"/>
        <pc:sldMkLst>
          <pc:docMk/>
          <pc:sldMk cId="4105524068" sldId="521"/>
        </pc:sldMkLst>
        <pc:spChg chg="mod">
          <ac:chgData name="Heather Mcmaster" userId="b173e445-d1ea-4dd5-9eeb-411a8d97d14d" providerId="ADAL" clId="{E789B6C1-546A-4F0C-B111-5E0E5585B203}" dt="2025-12-18T11:18:18.878" v="591"/>
          <ac:spMkLst>
            <pc:docMk/>
            <pc:sldMk cId="4105524068" sldId="521"/>
            <ac:spMk id="6" creationId="{F8040C2D-9043-D090-5E23-19A4885700C3}"/>
          </ac:spMkLst>
        </pc:spChg>
        <pc:spChg chg="mod">
          <ac:chgData name="Heather Mcmaster" userId="b173e445-d1ea-4dd5-9eeb-411a8d97d14d" providerId="ADAL" clId="{E789B6C1-546A-4F0C-B111-5E0E5585B203}" dt="2025-12-18T11:25:32.121" v="736" actId="14100"/>
          <ac:spMkLst>
            <pc:docMk/>
            <pc:sldMk cId="4105524068" sldId="521"/>
            <ac:spMk id="20" creationId="{C2C20490-E3DC-F7CD-546E-454C164CC854}"/>
          </ac:spMkLst>
        </pc:spChg>
      </pc:sldChg>
      <pc:sldChg chg="modSp mod">
        <pc:chgData name="Heather Mcmaster" userId="b173e445-d1ea-4dd5-9eeb-411a8d97d14d" providerId="ADAL" clId="{E789B6C1-546A-4F0C-B111-5E0E5585B203}" dt="2025-12-18T11:26:23.418" v="738"/>
        <pc:sldMkLst>
          <pc:docMk/>
          <pc:sldMk cId="381187380" sldId="524"/>
        </pc:sldMkLst>
        <pc:spChg chg="mod">
          <ac:chgData name="Heather Mcmaster" userId="b173e445-d1ea-4dd5-9eeb-411a8d97d14d" providerId="ADAL" clId="{E789B6C1-546A-4F0C-B111-5E0E5585B203}" dt="2025-12-18T11:18:26.326" v="594"/>
          <ac:spMkLst>
            <pc:docMk/>
            <pc:sldMk cId="381187380" sldId="524"/>
            <ac:spMk id="6" creationId="{428CFFBB-795D-18AC-78DA-DEF293A01F09}"/>
          </ac:spMkLst>
        </pc:spChg>
        <pc:spChg chg="mod">
          <ac:chgData name="Heather Mcmaster" userId="b173e445-d1ea-4dd5-9eeb-411a8d97d14d" providerId="ADAL" clId="{E789B6C1-546A-4F0C-B111-5E0E5585B203}" dt="2025-12-18T11:26:23.418" v="738"/>
          <ac:spMkLst>
            <pc:docMk/>
            <pc:sldMk cId="381187380" sldId="524"/>
            <ac:spMk id="7" creationId="{9B7AD7F6-C346-BEA9-631F-850C97BBCEE8}"/>
          </ac:spMkLst>
        </pc:spChg>
      </pc:sldChg>
      <pc:sldChg chg="modSp mod">
        <pc:chgData name="Heather Mcmaster" userId="b173e445-d1ea-4dd5-9eeb-411a8d97d14d" providerId="ADAL" clId="{E789B6C1-546A-4F0C-B111-5E0E5585B203}" dt="2025-12-18T11:26:43.875" v="752" actId="20577"/>
        <pc:sldMkLst>
          <pc:docMk/>
          <pc:sldMk cId="2983696023" sldId="525"/>
        </pc:sldMkLst>
        <pc:spChg chg="mod">
          <ac:chgData name="Heather Mcmaster" userId="b173e445-d1ea-4dd5-9eeb-411a8d97d14d" providerId="ADAL" clId="{E789B6C1-546A-4F0C-B111-5E0E5585B203}" dt="2025-12-18T11:18:29.722" v="595"/>
          <ac:spMkLst>
            <pc:docMk/>
            <pc:sldMk cId="2983696023" sldId="525"/>
            <ac:spMk id="6" creationId="{0BC96D86-C51D-55C0-5F99-7517AA67B40E}"/>
          </ac:spMkLst>
        </pc:spChg>
        <pc:spChg chg="mod">
          <ac:chgData name="Heather Mcmaster" userId="b173e445-d1ea-4dd5-9eeb-411a8d97d14d" providerId="ADAL" clId="{E789B6C1-546A-4F0C-B111-5E0E5585B203}" dt="2025-12-18T11:26:43.875" v="752" actId="20577"/>
          <ac:spMkLst>
            <pc:docMk/>
            <pc:sldMk cId="2983696023" sldId="525"/>
            <ac:spMk id="16" creationId="{824DF06C-CD61-FD19-04AF-BF1ED68C6095}"/>
          </ac:spMkLst>
        </pc:spChg>
      </pc:sldChg>
      <pc:sldChg chg="modSp mod">
        <pc:chgData name="Heather Mcmaster" userId="b173e445-d1ea-4dd5-9eeb-411a8d97d14d" providerId="ADAL" clId="{E789B6C1-546A-4F0C-B111-5E0E5585B203}" dt="2025-12-18T11:27:42.925" v="755" actId="14100"/>
        <pc:sldMkLst>
          <pc:docMk/>
          <pc:sldMk cId="2654706120" sldId="526"/>
        </pc:sldMkLst>
        <pc:spChg chg="mod">
          <ac:chgData name="Heather Mcmaster" userId="b173e445-d1ea-4dd5-9eeb-411a8d97d14d" providerId="ADAL" clId="{E789B6C1-546A-4F0C-B111-5E0E5585B203}" dt="2025-12-18T11:18:35.749" v="597"/>
          <ac:spMkLst>
            <pc:docMk/>
            <pc:sldMk cId="2654706120" sldId="526"/>
            <ac:spMk id="6" creationId="{F6B0BC4B-0F3D-371B-7A7E-C9F25135E86E}"/>
          </ac:spMkLst>
        </pc:spChg>
        <pc:spChg chg="mod">
          <ac:chgData name="Heather Mcmaster" userId="b173e445-d1ea-4dd5-9eeb-411a8d97d14d" providerId="ADAL" clId="{E789B6C1-546A-4F0C-B111-5E0E5585B203}" dt="2025-12-18T11:27:42.925" v="755" actId="14100"/>
          <ac:spMkLst>
            <pc:docMk/>
            <pc:sldMk cId="2654706120" sldId="526"/>
            <ac:spMk id="16" creationId="{4793D0AD-3C73-981A-2614-53F8EF6B3B85}"/>
          </ac:spMkLst>
        </pc:spChg>
      </pc:sldChg>
      <pc:sldChg chg="modSp">
        <pc:chgData name="Heather Mcmaster" userId="b173e445-d1ea-4dd5-9eeb-411a8d97d14d" providerId="ADAL" clId="{E789B6C1-546A-4F0C-B111-5E0E5585B203}" dt="2025-12-18T11:27:14.369" v="754"/>
        <pc:sldMkLst>
          <pc:docMk/>
          <pc:sldMk cId="3350454996" sldId="528"/>
        </pc:sldMkLst>
        <pc:spChg chg="mod">
          <ac:chgData name="Heather Mcmaster" userId="b173e445-d1ea-4dd5-9eeb-411a8d97d14d" providerId="ADAL" clId="{E789B6C1-546A-4F0C-B111-5E0E5585B203}" dt="2025-12-18T11:27:14.369" v="754"/>
          <ac:spMkLst>
            <pc:docMk/>
            <pc:sldMk cId="3350454996" sldId="528"/>
            <ac:spMk id="7" creationId="{062AC316-5555-3E16-5AE2-B5EF51A46A34}"/>
          </ac:spMkLst>
        </pc:spChg>
        <pc:spChg chg="mod">
          <ac:chgData name="Heather Mcmaster" userId="b173e445-d1ea-4dd5-9eeb-411a8d97d14d" providerId="ADAL" clId="{E789B6C1-546A-4F0C-B111-5E0E5585B203}" dt="2025-12-18T11:18:32.537" v="596"/>
          <ac:spMkLst>
            <pc:docMk/>
            <pc:sldMk cId="3350454996" sldId="528"/>
            <ac:spMk id="17" creationId="{5C279C94-696C-CB5E-0B73-2A834F36F613}"/>
          </ac:spMkLst>
        </pc:spChg>
      </pc:sldChg>
      <pc:sldChg chg="modSp mod">
        <pc:chgData name="Heather Mcmaster" userId="b173e445-d1ea-4dd5-9eeb-411a8d97d14d" providerId="ADAL" clId="{E789B6C1-546A-4F0C-B111-5E0E5585B203}" dt="2025-12-18T11:48:23.408" v="897" actId="14100"/>
        <pc:sldMkLst>
          <pc:docMk/>
          <pc:sldMk cId="3855865396" sldId="529"/>
        </pc:sldMkLst>
        <pc:spChg chg="mod">
          <ac:chgData name="Heather Mcmaster" userId="b173e445-d1ea-4dd5-9eeb-411a8d97d14d" providerId="ADAL" clId="{E789B6C1-546A-4F0C-B111-5E0E5585B203}" dt="2025-12-18T11:19:54.518" v="721"/>
          <ac:spMkLst>
            <pc:docMk/>
            <pc:sldMk cId="3855865396" sldId="529"/>
            <ac:spMk id="6" creationId="{42EFC35D-BD54-DB6A-12F5-E95E5D07BB74}"/>
          </ac:spMkLst>
        </pc:spChg>
        <pc:spChg chg="mod">
          <ac:chgData name="Heather Mcmaster" userId="b173e445-d1ea-4dd5-9eeb-411a8d97d14d" providerId="ADAL" clId="{E789B6C1-546A-4F0C-B111-5E0E5585B203}" dt="2025-12-18T11:48:17.487" v="896" actId="1036"/>
          <ac:spMkLst>
            <pc:docMk/>
            <pc:sldMk cId="3855865396" sldId="529"/>
            <ac:spMk id="8" creationId="{0A029C6F-39A0-55F8-5E93-C5793E14139F}"/>
          </ac:spMkLst>
        </pc:spChg>
        <pc:spChg chg="mod">
          <ac:chgData name="Heather Mcmaster" userId="b173e445-d1ea-4dd5-9eeb-411a8d97d14d" providerId="ADAL" clId="{E789B6C1-546A-4F0C-B111-5E0E5585B203}" dt="2025-12-18T11:48:17.487" v="896" actId="1036"/>
          <ac:spMkLst>
            <pc:docMk/>
            <pc:sldMk cId="3855865396" sldId="529"/>
            <ac:spMk id="12" creationId="{5FACA1BF-DED7-A302-16C0-F0BE83C5C222}"/>
          </ac:spMkLst>
        </pc:spChg>
        <pc:spChg chg="mod">
          <ac:chgData name="Heather Mcmaster" userId="b173e445-d1ea-4dd5-9eeb-411a8d97d14d" providerId="ADAL" clId="{E789B6C1-546A-4F0C-B111-5E0E5585B203}" dt="2025-12-18T11:48:23.408" v="897" actId="14100"/>
          <ac:spMkLst>
            <pc:docMk/>
            <pc:sldMk cId="3855865396" sldId="529"/>
            <ac:spMk id="16" creationId="{75927A74-5D87-1026-3200-8A4E65C5DCCF}"/>
          </ac:spMkLst>
        </pc:spChg>
        <pc:spChg chg="mod">
          <ac:chgData name="Heather Mcmaster" userId="b173e445-d1ea-4dd5-9eeb-411a8d97d14d" providerId="ADAL" clId="{E789B6C1-546A-4F0C-B111-5E0E5585B203}" dt="2025-12-18T11:36:52.532" v="790" actId="1076"/>
          <ac:spMkLst>
            <pc:docMk/>
            <pc:sldMk cId="3855865396" sldId="529"/>
            <ac:spMk id="19" creationId="{BB102568-D885-7E9F-D002-0B16A566DA1A}"/>
          </ac:spMkLst>
        </pc:spChg>
        <pc:graphicFrameChg chg="mod">
          <ac:chgData name="Heather Mcmaster" userId="b173e445-d1ea-4dd5-9eeb-411a8d97d14d" providerId="ADAL" clId="{E789B6C1-546A-4F0C-B111-5E0E5585B203}" dt="2025-12-18T11:48:17.487" v="896" actId="1036"/>
          <ac:graphicFrameMkLst>
            <pc:docMk/>
            <pc:sldMk cId="3855865396" sldId="529"/>
            <ac:graphicFrameMk id="13" creationId="{04CB8311-902B-4AB1-8812-1E413406F352}"/>
          </ac:graphicFrameMkLst>
        </pc:graphicFrameChg>
        <pc:graphicFrameChg chg="mod">
          <ac:chgData name="Heather Mcmaster" userId="b173e445-d1ea-4dd5-9eeb-411a8d97d14d" providerId="ADAL" clId="{E789B6C1-546A-4F0C-B111-5E0E5585B203}" dt="2025-12-18T11:48:17.487" v="896" actId="1036"/>
          <ac:graphicFrameMkLst>
            <pc:docMk/>
            <pc:sldMk cId="3855865396" sldId="529"/>
            <ac:graphicFrameMk id="14" creationId="{FCC52BEF-C2B6-E0EC-E2A0-3492D1A5901A}"/>
          </ac:graphicFrameMkLst>
        </pc:graphicFrameChg>
      </pc:sldChg>
      <pc:sldChg chg="modSp">
        <pc:chgData name="Heather Mcmaster" userId="b173e445-d1ea-4dd5-9eeb-411a8d97d14d" providerId="ADAL" clId="{E789B6C1-546A-4F0C-B111-5E0E5585B203}" dt="2025-12-18T11:19:13.945" v="674"/>
        <pc:sldMkLst>
          <pc:docMk/>
          <pc:sldMk cId="1987190624" sldId="530"/>
        </pc:sldMkLst>
        <pc:spChg chg="mod">
          <ac:chgData name="Heather Mcmaster" userId="b173e445-d1ea-4dd5-9eeb-411a8d97d14d" providerId="ADAL" clId="{E789B6C1-546A-4F0C-B111-5E0E5585B203}" dt="2025-12-18T11:19:13.945" v="674"/>
          <ac:spMkLst>
            <pc:docMk/>
            <pc:sldMk cId="1987190624" sldId="530"/>
            <ac:spMk id="6" creationId="{49D956CA-DA00-D254-56D4-CA47454C641E}"/>
          </ac:spMkLst>
        </pc:spChg>
      </pc:sldChg>
      <pc:sldChg chg="modSp mod">
        <pc:chgData name="Heather Mcmaster" userId="b173e445-d1ea-4dd5-9eeb-411a8d97d14d" providerId="ADAL" clId="{E789B6C1-546A-4F0C-B111-5E0E5585B203}" dt="2025-12-18T11:28:02.606" v="757" actId="14100"/>
        <pc:sldMkLst>
          <pc:docMk/>
          <pc:sldMk cId="2452333942" sldId="532"/>
        </pc:sldMkLst>
        <pc:spChg chg="mod">
          <ac:chgData name="Heather Mcmaster" userId="b173e445-d1ea-4dd5-9eeb-411a8d97d14d" providerId="ADAL" clId="{E789B6C1-546A-4F0C-B111-5E0E5585B203}" dt="2025-12-18T11:19:02.240" v="672" actId="20577"/>
          <ac:spMkLst>
            <pc:docMk/>
            <pc:sldMk cId="2452333942" sldId="532"/>
            <ac:spMk id="6" creationId="{05BDB1F5-E2A8-9B18-57E6-E412FA1B6EF9}"/>
          </ac:spMkLst>
        </pc:spChg>
        <pc:spChg chg="mod">
          <ac:chgData name="Heather Mcmaster" userId="b173e445-d1ea-4dd5-9eeb-411a8d97d14d" providerId="ADAL" clId="{E789B6C1-546A-4F0C-B111-5E0E5585B203}" dt="2025-12-18T11:28:02.606" v="757" actId="14100"/>
          <ac:spMkLst>
            <pc:docMk/>
            <pc:sldMk cId="2452333942" sldId="532"/>
            <ac:spMk id="16" creationId="{1639A656-C3AB-EB53-A9D7-066C56A10DD8}"/>
          </ac:spMkLst>
        </pc:spChg>
      </pc:sldChg>
      <pc:sldChg chg="modSp mod">
        <pc:chgData name="Heather Mcmaster" userId="b173e445-d1ea-4dd5-9eeb-411a8d97d14d" providerId="ADAL" clId="{E789B6C1-546A-4F0C-B111-5E0E5585B203}" dt="2025-12-18T11:35:47.813" v="771" actId="20577"/>
        <pc:sldMkLst>
          <pc:docMk/>
          <pc:sldMk cId="593193918" sldId="533"/>
        </pc:sldMkLst>
        <pc:spChg chg="mod">
          <ac:chgData name="Heather Mcmaster" userId="b173e445-d1ea-4dd5-9eeb-411a8d97d14d" providerId="ADAL" clId="{E789B6C1-546A-4F0C-B111-5E0E5585B203}" dt="2025-12-18T11:19:17.352" v="675"/>
          <ac:spMkLst>
            <pc:docMk/>
            <pc:sldMk cId="593193918" sldId="533"/>
            <ac:spMk id="6" creationId="{C45301D7-2FBA-1C80-90CA-197FAFDC7052}"/>
          </ac:spMkLst>
        </pc:spChg>
        <pc:spChg chg="mod">
          <ac:chgData name="Heather Mcmaster" userId="b173e445-d1ea-4dd5-9eeb-411a8d97d14d" providerId="ADAL" clId="{E789B6C1-546A-4F0C-B111-5E0E5585B203}" dt="2025-12-18T11:35:47.813" v="771" actId="20577"/>
          <ac:spMkLst>
            <pc:docMk/>
            <pc:sldMk cId="593193918" sldId="533"/>
            <ac:spMk id="16" creationId="{2566134A-9D22-E1BC-3402-81CD0AD503C1}"/>
          </ac:spMkLst>
        </pc:spChg>
      </pc:sldChg>
      <pc:sldChg chg="modSp mod">
        <pc:chgData name="Heather Mcmaster" userId="b173e445-d1ea-4dd5-9eeb-411a8d97d14d" providerId="ADAL" clId="{E789B6C1-546A-4F0C-B111-5E0E5585B203}" dt="2025-12-18T11:28:51.797" v="758" actId="20577"/>
        <pc:sldMkLst>
          <pc:docMk/>
          <pc:sldMk cId="2142943475" sldId="537"/>
        </pc:sldMkLst>
        <pc:spChg chg="mod">
          <ac:chgData name="Heather Mcmaster" userId="b173e445-d1ea-4dd5-9eeb-411a8d97d14d" providerId="ADAL" clId="{E789B6C1-546A-4F0C-B111-5E0E5585B203}" dt="2025-12-18T11:19:10.150" v="673"/>
          <ac:spMkLst>
            <pc:docMk/>
            <pc:sldMk cId="2142943475" sldId="537"/>
            <ac:spMk id="6" creationId="{A96FCF6D-D975-6CFB-00D0-90ECA2C4E508}"/>
          </ac:spMkLst>
        </pc:spChg>
        <pc:spChg chg="mod">
          <ac:chgData name="Heather Mcmaster" userId="b173e445-d1ea-4dd5-9eeb-411a8d97d14d" providerId="ADAL" clId="{E789B6C1-546A-4F0C-B111-5E0E5585B203}" dt="2025-12-18T11:28:51.797" v="758" actId="20577"/>
          <ac:spMkLst>
            <pc:docMk/>
            <pc:sldMk cId="2142943475" sldId="537"/>
            <ac:spMk id="16" creationId="{FF13C691-4067-6FE6-0A20-D4784BE110E0}"/>
          </ac:spMkLst>
        </pc:spChg>
      </pc:sldChg>
      <pc:sldChg chg="modSp mod">
        <pc:chgData name="Heather Mcmaster" userId="b173e445-d1ea-4dd5-9eeb-411a8d97d14d" providerId="ADAL" clId="{E789B6C1-546A-4F0C-B111-5E0E5585B203}" dt="2025-12-18T11:25:17.627" v="734" actId="14100"/>
        <pc:sldMkLst>
          <pc:docMk/>
          <pc:sldMk cId="3521814344" sldId="538"/>
        </pc:sldMkLst>
        <pc:spChg chg="mod">
          <ac:chgData name="Heather Mcmaster" userId="b173e445-d1ea-4dd5-9eeb-411a8d97d14d" providerId="ADAL" clId="{E789B6C1-546A-4F0C-B111-5E0E5585B203}" dt="2025-12-18T11:18:07.917" v="588"/>
          <ac:spMkLst>
            <pc:docMk/>
            <pc:sldMk cId="3521814344" sldId="538"/>
            <ac:spMk id="6" creationId="{ABC8A69A-A1DA-8B22-588A-BC33E7311A93}"/>
          </ac:spMkLst>
        </pc:spChg>
        <pc:spChg chg="mod">
          <ac:chgData name="Heather Mcmaster" userId="b173e445-d1ea-4dd5-9eeb-411a8d97d14d" providerId="ADAL" clId="{E789B6C1-546A-4F0C-B111-5E0E5585B203}" dt="2025-12-18T11:25:17.627" v="734" actId="14100"/>
          <ac:spMkLst>
            <pc:docMk/>
            <pc:sldMk cId="3521814344" sldId="538"/>
            <ac:spMk id="16" creationId="{B83C3ADD-1946-3A27-227F-B25253E0BA88}"/>
          </ac:spMkLst>
        </pc:spChg>
      </pc:sldChg>
      <pc:sldChg chg="addSp delSp modSp mod">
        <pc:chgData name="Heather Mcmaster" userId="b173e445-d1ea-4dd5-9eeb-411a8d97d14d" providerId="ADAL" clId="{E789B6C1-546A-4F0C-B111-5E0E5585B203}" dt="2025-12-18T11:19:37.576" v="702" actId="20577"/>
        <pc:sldMkLst>
          <pc:docMk/>
          <pc:sldMk cId="4221244100" sldId="540"/>
        </pc:sldMkLst>
        <pc:spChg chg="mod">
          <ac:chgData name="Heather Mcmaster" userId="b173e445-d1ea-4dd5-9eeb-411a8d97d14d" providerId="ADAL" clId="{E789B6C1-546A-4F0C-B111-5E0E5585B203}" dt="2025-12-18T11:19:37.576" v="702" actId="20577"/>
          <ac:spMkLst>
            <pc:docMk/>
            <pc:sldMk cId="4221244100" sldId="540"/>
            <ac:spMk id="2" creationId="{F967CBC9-A798-98A8-56CA-B507876E2550}"/>
          </ac:spMkLst>
        </pc:spChg>
        <pc:spChg chg="mod">
          <ac:chgData name="Heather Mcmaster" userId="b173e445-d1ea-4dd5-9eeb-411a8d97d14d" providerId="ADAL" clId="{E789B6C1-546A-4F0C-B111-5E0E5585B203}" dt="2025-12-18T11:19:26.575" v="679" actId="20577"/>
          <ac:spMkLst>
            <pc:docMk/>
            <pc:sldMk cId="4221244100" sldId="540"/>
            <ac:spMk id="4" creationId="{493BC97B-B691-27FD-7EE8-51A60F425BC7}"/>
          </ac:spMkLst>
        </pc:spChg>
        <pc:spChg chg="del">
          <ac:chgData name="Heather Mcmaster" userId="b173e445-d1ea-4dd5-9eeb-411a8d97d14d" providerId="ADAL" clId="{E789B6C1-546A-4F0C-B111-5E0E5585B203}" dt="2025-12-18T11:19:23.325" v="676" actId="478"/>
          <ac:spMkLst>
            <pc:docMk/>
            <pc:sldMk cId="4221244100" sldId="540"/>
            <ac:spMk id="5" creationId="{48BAD53A-AC12-454D-2979-494CAB910A83}"/>
          </ac:spMkLst>
        </pc:spChg>
        <pc:spChg chg="add del mod">
          <ac:chgData name="Heather Mcmaster" userId="b173e445-d1ea-4dd5-9eeb-411a8d97d14d" providerId="ADAL" clId="{E789B6C1-546A-4F0C-B111-5E0E5585B203}" dt="2025-12-18T11:19:24.050" v="677" actId="478"/>
          <ac:spMkLst>
            <pc:docMk/>
            <pc:sldMk cId="4221244100" sldId="540"/>
            <ac:spMk id="6" creationId="{BF51437C-B4B7-2313-9B5A-E1B3DC6B3149}"/>
          </ac:spMkLst>
        </pc:spChg>
      </pc:sldChg>
      <pc:sldChg chg="modSp mod">
        <pc:chgData name="Heather Mcmaster" userId="b173e445-d1ea-4dd5-9eeb-411a8d97d14d" providerId="ADAL" clId="{E789B6C1-546A-4F0C-B111-5E0E5585B203}" dt="2025-12-18T11:25:23.224" v="735" actId="14100"/>
        <pc:sldMkLst>
          <pc:docMk/>
          <pc:sldMk cId="1465555826" sldId="551"/>
        </pc:sldMkLst>
        <pc:spChg chg="mod">
          <ac:chgData name="Heather Mcmaster" userId="b173e445-d1ea-4dd5-9eeb-411a8d97d14d" providerId="ADAL" clId="{E789B6C1-546A-4F0C-B111-5E0E5585B203}" dt="2025-12-18T11:18:11.874" v="589"/>
          <ac:spMkLst>
            <pc:docMk/>
            <pc:sldMk cId="1465555826" sldId="551"/>
            <ac:spMk id="6" creationId="{F1D671DD-1F01-B516-27E1-22ECCDBFAA01}"/>
          </ac:spMkLst>
        </pc:spChg>
        <pc:spChg chg="mod">
          <ac:chgData name="Heather Mcmaster" userId="b173e445-d1ea-4dd5-9eeb-411a8d97d14d" providerId="ADAL" clId="{E789B6C1-546A-4F0C-B111-5E0E5585B203}" dt="2025-12-18T11:21:13.090" v="724" actId="313"/>
          <ac:spMkLst>
            <pc:docMk/>
            <pc:sldMk cId="1465555826" sldId="551"/>
            <ac:spMk id="11" creationId="{55127958-F586-6289-15CA-201DF544B5F7}"/>
          </ac:spMkLst>
        </pc:spChg>
        <pc:spChg chg="mod">
          <ac:chgData name="Heather Mcmaster" userId="b173e445-d1ea-4dd5-9eeb-411a8d97d14d" providerId="ADAL" clId="{E789B6C1-546A-4F0C-B111-5E0E5585B203}" dt="2025-12-18T11:25:23.224" v="735" actId="14100"/>
          <ac:spMkLst>
            <pc:docMk/>
            <pc:sldMk cId="1465555826" sldId="551"/>
            <ac:spMk id="16" creationId="{E37DBE39-D8CF-CBBF-F8F9-4F2E26E070EF}"/>
          </ac:spMkLst>
        </pc:spChg>
      </pc:sldChg>
      <pc:sldChg chg="modSp">
        <pc:chgData name="Heather Mcmaster" userId="b173e445-d1ea-4dd5-9eeb-411a8d97d14d" providerId="ADAL" clId="{E789B6C1-546A-4F0C-B111-5E0E5585B203}" dt="2025-12-18T11:21:50.666" v="726"/>
        <pc:sldMkLst>
          <pc:docMk/>
          <pc:sldMk cId="879429699" sldId="552"/>
        </pc:sldMkLst>
        <pc:spChg chg="mod">
          <ac:chgData name="Heather Mcmaster" userId="b173e445-d1ea-4dd5-9eeb-411a8d97d14d" providerId="ADAL" clId="{E789B6C1-546A-4F0C-B111-5E0E5585B203}" dt="2025-12-18T11:18:15.794" v="590"/>
          <ac:spMkLst>
            <pc:docMk/>
            <pc:sldMk cId="879429699" sldId="552"/>
            <ac:spMk id="6" creationId="{47D966B5-CF42-64D6-021B-7CFAB7E18128}"/>
          </ac:spMkLst>
        </pc:spChg>
        <pc:spChg chg="mod">
          <ac:chgData name="Heather Mcmaster" userId="b173e445-d1ea-4dd5-9eeb-411a8d97d14d" providerId="ADAL" clId="{E789B6C1-546A-4F0C-B111-5E0E5585B203}" dt="2025-12-18T11:21:50.666" v="726"/>
          <ac:spMkLst>
            <pc:docMk/>
            <pc:sldMk cId="879429699" sldId="552"/>
            <ac:spMk id="16" creationId="{C0688D0F-2130-5158-ED40-935DA8A6B785}"/>
          </ac:spMkLst>
        </pc:spChg>
      </pc:sldChg>
      <pc:sldChg chg="modSp mod">
        <pc:chgData name="Heather Mcmaster" userId="b173e445-d1ea-4dd5-9eeb-411a8d97d14d" providerId="ADAL" clId="{E789B6C1-546A-4F0C-B111-5E0E5585B203}" dt="2025-12-18T11:25:42.895" v="737" actId="20577"/>
        <pc:sldMkLst>
          <pc:docMk/>
          <pc:sldMk cId="440926617" sldId="553"/>
        </pc:sldMkLst>
        <pc:spChg chg="mod">
          <ac:chgData name="Heather Mcmaster" userId="b173e445-d1ea-4dd5-9eeb-411a8d97d14d" providerId="ADAL" clId="{E789B6C1-546A-4F0C-B111-5E0E5585B203}" dt="2025-12-18T11:18:21.759" v="592"/>
          <ac:spMkLst>
            <pc:docMk/>
            <pc:sldMk cId="440926617" sldId="553"/>
            <ac:spMk id="6" creationId="{29D99FB9-6F65-666D-4560-6051C4E37ECC}"/>
          </ac:spMkLst>
        </pc:spChg>
        <pc:spChg chg="mod">
          <ac:chgData name="Heather Mcmaster" userId="b173e445-d1ea-4dd5-9eeb-411a8d97d14d" providerId="ADAL" clId="{E789B6C1-546A-4F0C-B111-5E0E5585B203}" dt="2025-12-18T11:25:42.895" v="737" actId="20577"/>
          <ac:spMkLst>
            <pc:docMk/>
            <pc:sldMk cId="440926617" sldId="553"/>
            <ac:spMk id="16" creationId="{DAE3509D-E30E-1813-CD03-D1E807C5AD92}"/>
          </ac:spMkLst>
        </pc:spChg>
      </pc:sldChg>
      <pc:sldChg chg="del">
        <pc:chgData name="Heather Mcmaster" userId="b173e445-d1ea-4dd5-9eeb-411a8d97d14d" providerId="ADAL" clId="{E789B6C1-546A-4F0C-B111-5E0E5585B203}" dt="2025-12-18T11:10:01.479" v="24" actId="47"/>
        <pc:sldMkLst>
          <pc:docMk/>
          <pc:sldMk cId="651661400" sldId="554"/>
        </pc:sldMkLst>
      </pc:sldChg>
      <pc:sldChg chg="modSp mod">
        <pc:chgData name="Heather Mcmaster" userId="b173e445-d1ea-4dd5-9eeb-411a8d97d14d" providerId="ADAL" clId="{E789B6C1-546A-4F0C-B111-5E0E5585B203}" dt="2025-12-18T11:27:14.369" v="754"/>
        <pc:sldMkLst>
          <pc:docMk/>
          <pc:sldMk cId="2693917298" sldId="555"/>
        </pc:sldMkLst>
        <pc:spChg chg="mod">
          <ac:chgData name="Heather Mcmaster" userId="b173e445-d1ea-4dd5-9eeb-411a8d97d14d" providerId="ADAL" clId="{E789B6C1-546A-4F0C-B111-5E0E5585B203}" dt="2025-12-18T11:27:14.369" v="754"/>
          <ac:spMkLst>
            <pc:docMk/>
            <pc:sldMk cId="2693917298" sldId="555"/>
            <ac:spMk id="2" creationId="{BA15A8D2-1338-CDDF-C242-B0FB75334F03}"/>
          </ac:spMkLst>
        </pc:spChg>
        <pc:spChg chg="mod">
          <ac:chgData name="Heather Mcmaster" userId="b173e445-d1ea-4dd5-9eeb-411a8d97d14d" providerId="ADAL" clId="{E789B6C1-546A-4F0C-B111-5E0E5585B203}" dt="2025-12-18T11:16:09.486" v="406" actId="14100"/>
          <ac:spMkLst>
            <pc:docMk/>
            <pc:sldMk cId="2693917298" sldId="555"/>
            <ac:spMk id="6" creationId="{52460A44-544E-DD1B-B222-ADA96E751FC8}"/>
          </ac:spMkLst>
        </pc:spChg>
      </pc:sldChg>
      <pc:sldChg chg="modSp mod">
        <pc:chgData name="Heather Mcmaster" userId="b173e445-d1ea-4dd5-9eeb-411a8d97d14d" providerId="ADAL" clId="{E789B6C1-546A-4F0C-B111-5E0E5585B203}" dt="2025-12-18T11:24:28.288" v="731"/>
        <pc:sldMkLst>
          <pc:docMk/>
          <pc:sldMk cId="3209926665" sldId="556"/>
        </pc:sldMkLst>
        <pc:spChg chg="mod">
          <ac:chgData name="Heather Mcmaster" userId="b173e445-d1ea-4dd5-9eeb-411a8d97d14d" providerId="ADAL" clId="{E789B6C1-546A-4F0C-B111-5E0E5585B203}" dt="2025-12-18T11:24:28.288" v="731"/>
          <ac:spMkLst>
            <pc:docMk/>
            <pc:sldMk cId="3209926665" sldId="556"/>
            <ac:spMk id="2" creationId="{018DD89F-4C09-23A4-B071-1CEA9C145D30}"/>
          </ac:spMkLst>
        </pc:spChg>
        <pc:spChg chg="mod">
          <ac:chgData name="Heather Mcmaster" userId="b173e445-d1ea-4dd5-9eeb-411a8d97d14d" providerId="ADAL" clId="{E789B6C1-546A-4F0C-B111-5E0E5585B203}" dt="2025-12-18T11:20:55.797" v="723"/>
          <ac:spMkLst>
            <pc:docMk/>
            <pc:sldMk cId="3209926665" sldId="556"/>
            <ac:spMk id="3" creationId="{4318225C-E662-6FF8-FFAC-CAF0822D5034}"/>
          </ac:spMkLst>
        </pc:spChg>
        <pc:spChg chg="mod">
          <ac:chgData name="Heather Mcmaster" userId="b173e445-d1ea-4dd5-9eeb-411a8d97d14d" providerId="ADAL" clId="{E789B6C1-546A-4F0C-B111-5E0E5585B203}" dt="2025-12-18T11:16:15.810" v="417" actId="20577"/>
          <ac:spMkLst>
            <pc:docMk/>
            <pc:sldMk cId="3209926665" sldId="556"/>
            <ac:spMk id="6" creationId="{425033AF-133F-2910-A954-6EDDDD2F2E88}"/>
          </ac:spMkLst>
        </pc:spChg>
      </pc:sldChg>
      <pc:sldChg chg="add">
        <pc:chgData name="Heather Mcmaster" userId="b173e445-d1ea-4dd5-9eeb-411a8d97d14d" providerId="ADAL" clId="{E789B6C1-546A-4F0C-B111-5E0E5585B203}" dt="2025-12-18T11:10:48.432" v="74"/>
        <pc:sldMkLst>
          <pc:docMk/>
          <pc:sldMk cId="588250743" sldId="569"/>
        </pc:sldMkLst>
      </pc:sldChg>
      <pc:sldChg chg="modSp add mod">
        <pc:chgData name="Heather Mcmaster" userId="b173e445-d1ea-4dd5-9eeb-411a8d97d14d" providerId="ADAL" clId="{E789B6C1-546A-4F0C-B111-5E0E5585B203}" dt="2025-12-18T11:11:03.675" v="89" actId="20577"/>
        <pc:sldMkLst>
          <pc:docMk/>
          <pc:sldMk cId="4210429949" sldId="570"/>
        </pc:sldMkLst>
        <pc:spChg chg="mod">
          <ac:chgData name="Heather Mcmaster" userId="b173e445-d1ea-4dd5-9eeb-411a8d97d14d" providerId="ADAL" clId="{E789B6C1-546A-4F0C-B111-5E0E5585B203}" dt="2025-12-18T11:11:03.675" v="89" actId="20577"/>
          <ac:spMkLst>
            <pc:docMk/>
            <pc:sldMk cId="4210429949" sldId="570"/>
            <ac:spMk id="6" creationId="{386A868C-9A5F-7F9B-D241-C90DE1B13CC1}"/>
          </ac:spMkLst>
        </pc:spChg>
      </pc:sldChg>
      <pc:sldChg chg="add">
        <pc:chgData name="Heather Mcmaster" userId="b173e445-d1ea-4dd5-9eeb-411a8d97d14d" providerId="ADAL" clId="{E789B6C1-546A-4F0C-B111-5E0E5585B203}" dt="2025-12-18T11:10:48.432" v="74"/>
        <pc:sldMkLst>
          <pc:docMk/>
          <pc:sldMk cId="86632802" sldId="2147478628"/>
        </pc:sldMkLst>
      </pc:sldChg>
      <pc:sldChg chg="add">
        <pc:chgData name="Heather Mcmaster" userId="b173e445-d1ea-4dd5-9eeb-411a8d97d14d" providerId="ADAL" clId="{E789B6C1-546A-4F0C-B111-5E0E5585B203}" dt="2025-12-18T11:10:48.432" v="74"/>
        <pc:sldMkLst>
          <pc:docMk/>
          <pc:sldMk cId="600803298" sldId="2147478648"/>
        </pc:sldMkLst>
      </pc:sldChg>
      <pc:sldChg chg="add">
        <pc:chgData name="Heather Mcmaster" userId="b173e445-d1ea-4dd5-9eeb-411a8d97d14d" providerId="ADAL" clId="{E789B6C1-546A-4F0C-B111-5E0E5585B203}" dt="2025-12-18T11:10:48.432" v="74"/>
        <pc:sldMkLst>
          <pc:docMk/>
          <pc:sldMk cId="3406049311" sldId="2147478649"/>
        </pc:sldMkLst>
      </pc:sldChg>
    </pc:docChg>
  </pc:docChgLst>
  <pc:docChgLst>
    <pc:chgData name="Heather Mcmaster" userId="S::heather.mcmaster@mazars.co.uk::b173e445-d1ea-4dd5-9eeb-411a8d97d14d" providerId="AD" clId="Web-{6494D101-7AC8-17D2-4FD7-0460BCDDDCD4}"/>
    <pc:docChg chg="modSld">
      <pc:chgData name="Heather Mcmaster" userId="S::heather.mcmaster@mazars.co.uk::b173e445-d1ea-4dd5-9eeb-411a8d97d14d" providerId="AD" clId="Web-{6494D101-7AC8-17D2-4FD7-0460BCDDDCD4}" dt="2025-12-18T17:02:38.864" v="0" actId="20577"/>
      <pc:docMkLst>
        <pc:docMk/>
      </pc:docMkLst>
      <pc:sldChg chg="modSp">
        <pc:chgData name="Heather Mcmaster" userId="S::heather.mcmaster@mazars.co.uk::b173e445-d1ea-4dd5-9eeb-411a8d97d14d" providerId="AD" clId="Web-{6494D101-7AC8-17D2-4FD7-0460BCDDDCD4}" dt="2025-12-18T17:02:38.864" v="0" actId="20577"/>
        <pc:sldMkLst>
          <pc:docMk/>
          <pc:sldMk cId="3406049311" sldId="2147478649"/>
        </pc:sldMkLst>
        <pc:spChg chg="mod">
          <ac:chgData name="Heather Mcmaster" userId="S::heather.mcmaster@mazars.co.uk::b173e445-d1ea-4dd5-9eeb-411a8d97d14d" providerId="AD" clId="Web-{6494D101-7AC8-17D2-4FD7-0460BCDDDCD4}" dt="2025-12-18T17:02:38.864" v="0" actId="20577"/>
          <ac:spMkLst>
            <pc:docMk/>
            <pc:sldMk cId="3406049311" sldId="2147478649"/>
            <ac:spMk id="3" creationId="{7241D141-5B1B-C259-6CDC-1068AD246D7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40969496533757E-2"/>
          <c:y val="0.24210055884561918"/>
          <c:w val="0.96089796336849964"/>
          <c:h val="0.64661219694439553"/>
        </c:manualLayout>
      </c:layout>
      <c:barChart>
        <c:barDir val="col"/>
        <c:grouping val="clustered"/>
        <c:varyColors val="0"/>
        <c:ser>
          <c:idx val="2"/>
          <c:order val="0"/>
          <c:tx>
            <c:strRef>
              <c:f>Sheet1!$B$2</c:f>
              <c:strCache>
                <c:ptCount val="1"/>
                <c:pt idx="0">
                  <c:v>Negative</c:v>
                </c:pt>
              </c:strCache>
            </c:strRef>
          </c:tx>
          <c:spPr>
            <a:solidFill>
              <a:schemeClr val="accent5"/>
            </a:solidFill>
            <a:ln>
              <a:noFill/>
            </a:ln>
          </c:spPr>
          <c:invertIfNegative val="0"/>
          <c:dPt>
            <c:idx val="0"/>
            <c:invertIfNegative val="0"/>
            <c:bubble3D val="0"/>
            <c:extLst>
              <c:ext xmlns:c16="http://schemas.microsoft.com/office/drawing/2014/chart" uri="{C3380CC4-5D6E-409C-BE32-E72D297353CC}">
                <c16:uniqueId val="{00000000-D142-492F-85F4-1220A3C57B7C}"/>
              </c:ext>
            </c:extLst>
          </c:dPt>
          <c:dPt>
            <c:idx val="1"/>
            <c:invertIfNegative val="0"/>
            <c:bubble3D val="0"/>
            <c:extLst>
              <c:ext xmlns:c16="http://schemas.microsoft.com/office/drawing/2014/chart" uri="{C3380CC4-5D6E-409C-BE32-E72D297353CC}">
                <c16:uniqueId val="{00000000-7CC2-4981-BAB1-1FE8914C44FC}"/>
              </c:ext>
            </c:extLst>
          </c:dPt>
          <c:dPt>
            <c:idx val="5"/>
            <c:invertIfNegative val="0"/>
            <c:bubble3D val="0"/>
            <c:extLst>
              <c:ext xmlns:c16="http://schemas.microsoft.com/office/drawing/2014/chart" uri="{C3380CC4-5D6E-409C-BE32-E72D297353CC}">
                <c16:uniqueId val="{00000002-7CC2-4981-BAB1-1FE8914C44FC}"/>
              </c:ext>
            </c:extLst>
          </c:dPt>
          <c:dPt>
            <c:idx val="11"/>
            <c:invertIfNegative val="0"/>
            <c:bubble3D val="0"/>
            <c:extLst>
              <c:ext xmlns:c16="http://schemas.microsoft.com/office/drawing/2014/chart" uri="{C3380CC4-5D6E-409C-BE32-E72D297353CC}">
                <c16:uniqueId val="{00000003-7CC2-4981-BAB1-1FE8914C44FC}"/>
              </c:ext>
            </c:extLst>
          </c:dPt>
          <c:dLbls>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mj-lt"/>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Sheet1!$A$4:$A$6</c:f>
              <c:numCache>
                <c:formatCode>General</c:formatCode>
                <c:ptCount val="3"/>
                <c:pt idx="0">
                  <c:v>2024</c:v>
                </c:pt>
                <c:pt idx="1">
                  <c:v>2025</c:v>
                </c:pt>
                <c:pt idx="2">
                  <c:v>2026</c:v>
                </c:pt>
              </c:numCache>
            </c:numRef>
          </c:cat>
          <c:val>
            <c:numRef>
              <c:f>Sheet1!$B$4:$B$6</c:f>
              <c:numCache>
                <c:formatCode>General</c:formatCode>
                <c:ptCount val="3"/>
                <c:pt idx="0">
                  <c:v>0</c:v>
                </c:pt>
                <c:pt idx="1">
                  <c:v>0</c:v>
                </c:pt>
                <c:pt idx="2">
                  <c:v>4</c:v>
                </c:pt>
              </c:numCache>
            </c:numRef>
          </c:val>
          <c:extLst>
            <c:ext xmlns:c16="http://schemas.microsoft.com/office/drawing/2014/chart" uri="{C3380CC4-5D6E-409C-BE32-E72D297353CC}">
              <c16:uniqueId val="{00000004-7CC2-4981-BAB1-1FE8914C44FC}"/>
            </c:ext>
          </c:extLst>
        </c:ser>
        <c:ser>
          <c:idx val="0"/>
          <c:order val="1"/>
          <c:tx>
            <c:strRef>
              <c:f>Sheet1!$C$2</c:f>
              <c:strCache>
                <c:ptCount val="1"/>
                <c:pt idx="0">
                  <c:v>Positive</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mj-lt"/>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Sheet1!$A$4:$A$6</c:f>
              <c:numCache>
                <c:formatCode>General</c:formatCode>
                <c:ptCount val="3"/>
                <c:pt idx="0">
                  <c:v>2024</c:v>
                </c:pt>
                <c:pt idx="1">
                  <c:v>2025</c:v>
                </c:pt>
                <c:pt idx="2">
                  <c:v>2026</c:v>
                </c:pt>
              </c:numCache>
            </c:numRef>
          </c:cat>
          <c:val>
            <c:numRef>
              <c:f>Sheet1!$C$4:$C$6</c:f>
              <c:numCache>
                <c:formatCode>General</c:formatCode>
                <c:ptCount val="3"/>
                <c:pt idx="0">
                  <c:v>98</c:v>
                </c:pt>
                <c:pt idx="1">
                  <c:v>98</c:v>
                </c:pt>
                <c:pt idx="2">
                  <c:v>94</c:v>
                </c:pt>
              </c:numCache>
            </c:numRef>
          </c:val>
          <c:extLst>
            <c:ext xmlns:c16="http://schemas.microsoft.com/office/drawing/2014/chart" uri="{C3380CC4-5D6E-409C-BE32-E72D297353CC}">
              <c16:uniqueId val="{00000005-7CC2-4981-BAB1-1FE8914C44FC}"/>
            </c:ext>
          </c:extLst>
        </c:ser>
        <c:dLbls>
          <c:showLegendKey val="0"/>
          <c:showVal val="1"/>
          <c:showCatName val="0"/>
          <c:showSerName val="0"/>
          <c:showPercent val="0"/>
          <c:showBubbleSize val="0"/>
        </c:dLbls>
        <c:gapWidth val="150"/>
        <c:axId val="221022720"/>
        <c:axId val="232275968"/>
      </c:barChart>
      <c:catAx>
        <c:axId val="221022720"/>
        <c:scaling>
          <c:orientation val="minMax"/>
        </c:scaling>
        <c:delete val="0"/>
        <c:axPos val="b"/>
        <c:numFmt formatCode="General" sourceLinked="1"/>
        <c:majorTickMark val="none"/>
        <c:minorTickMark val="none"/>
        <c:tickLblPos val="nextTo"/>
        <c:txPr>
          <a:bodyPr/>
          <a:lstStyle/>
          <a:p>
            <a:pPr algn="just">
              <a:defRPr sz="1500">
                <a:latin typeface="+mj-lt"/>
              </a:defRPr>
            </a:pPr>
            <a:endParaRPr lang="en-US"/>
          </a:p>
        </c:txPr>
        <c:crossAx val="232275968"/>
        <c:crosses val="autoZero"/>
        <c:auto val="1"/>
        <c:lblAlgn val="ctr"/>
        <c:lblOffset val="100"/>
        <c:noMultiLvlLbl val="0"/>
      </c:catAx>
      <c:valAx>
        <c:axId val="232275968"/>
        <c:scaling>
          <c:orientation val="minMax"/>
          <c:max val="100"/>
          <c:min val="0"/>
        </c:scaling>
        <c:delete val="1"/>
        <c:axPos val="l"/>
        <c:numFmt formatCode="General" sourceLinked="1"/>
        <c:majorTickMark val="out"/>
        <c:minorTickMark val="none"/>
        <c:tickLblPos val="nextTo"/>
        <c:crossAx val="221022720"/>
        <c:crosses val="autoZero"/>
        <c:crossBetween val="between"/>
      </c:valAx>
    </c:plotArea>
    <c:legend>
      <c:legendPos val="t"/>
      <c:layout>
        <c:manualLayout>
          <c:xMode val="edge"/>
          <c:yMode val="edge"/>
          <c:x val="0.35215502972850665"/>
          <c:y val="7.5883515654470005E-2"/>
          <c:w val="0.31000919688105144"/>
          <c:h val="6.841070012234822E-2"/>
        </c:manualLayout>
      </c:layout>
      <c:overlay val="0"/>
      <c:txPr>
        <a:bodyPr/>
        <a:lstStyle/>
        <a:p>
          <a:pPr>
            <a:defRPr sz="1200">
              <a:solidFill>
                <a:schemeClr val="tx1"/>
              </a:solidFill>
              <a:latin typeface="+mj-lt"/>
            </a:defRPr>
          </a:pPr>
          <a:endParaRPr lang="en-US"/>
        </a:p>
      </c:txPr>
    </c:legend>
    <c:plotVisOnly val="1"/>
    <c:dispBlanksAs val="gap"/>
    <c:showDLblsOverMax val="0"/>
  </c:chart>
  <c:txPr>
    <a:bodyPr/>
    <a:lstStyle/>
    <a:p>
      <a:pPr>
        <a:defRPr sz="1800">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39402353155854E-2"/>
          <c:y val="0"/>
          <c:w val="0.92079162923733127"/>
          <c:h val="1"/>
        </c:manualLayout>
      </c:layout>
      <c:barChart>
        <c:barDir val="bar"/>
        <c:grouping val="clustered"/>
        <c:varyColors val="0"/>
        <c:ser>
          <c:idx val="0"/>
          <c:order val="0"/>
          <c:tx>
            <c:strRef>
              <c:f>Sheet1!$C$1</c:f>
              <c:strCache>
                <c:ptCount val="1"/>
                <c:pt idx="0">
                  <c:v>LA</c:v>
                </c:pt>
              </c:strCache>
            </c:strRef>
          </c:tx>
          <c:spPr>
            <a:solidFill>
              <a:schemeClr val="accent2"/>
            </a:solidFill>
          </c:spPr>
          <c:invertIfNegative val="0"/>
          <c:dPt>
            <c:idx val="17"/>
            <c:invertIfNegative val="0"/>
            <c:bubble3D val="0"/>
            <c:extLst>
              <c:ext xmlns:c16="http://schemas.microsoft.com/office/drawing/2014/chart" uri="{C3380CC4-5D6E-409C-BE32-E72D297353CC}">
                <c16:uniqueId val="{00000000-2322-4513-B0C0-7ABF9EF77820}"/>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Sheet1!$C$2:$C$13</c:f>
              <c:numCache>
                <c:formatCode>0</c:formatCode>
                <c:ptCount val="12"/>
                <c:pt idx="0">
                  <c:v>36</c:v>
                </c:pt>
                <c:pt idx="1">
                  <c:v>46</c:v>
                </c:pt>
                <c:pt idx="2">
                  <c:v>32</c:v>
                </c:pt>
                <c:pt idx="3">
                  <c:v>35</c:v>
                </c:pt>
                <c:pt idx="4">
                  <c:v>26</c:v>
                </c:pt>
                <c:pt idx="5">
                  <c:v>29</c:v>
                </c:pt>
                <c:pt idx="6">
                  <c:v>19</c:v>
                </c:pt>
                <c:pt idx="7">
                  <c:v>12</c:v>
                </c:pt>
                <c:pt idx="8">
                  <c:v>18</c:v>
                </c:pt>
                <c:pt idx="9">
                  <c:v>11</c:v>
                </c:pt>
                <c:pt idx="10">
                  <c:v>18</c:v>
                </c:pt>
                <c:pt idx="11">
                  <c:v>27</c:v>
                </c:pt>
              </c:numCache>
            </c:numRef>
          </c:val>
          <c:extLst>
            <c:ext xmlns:c16="http://schemas.microsoft.com/office/drawing/2014/chart" uri="{C3380CC4-5D6E-409C-BE32-E72D297353CC}">
              <c16:uniqueId val="{00000001-2322-4513-B0C0-7ABF9EF77820}"/>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51"/>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59459505672536"/>
          <c:y val="0.13230536496101514"/>
          <c:w val="0.62443880663780815"/>
          <c:h val="0.86769463503898492"/>
        </c:manualLayout>
      </c:layout>
      <c:barChart>
        <c:barDir val="bar"/>
        <c:grouping val="stacked"/>
        <c:varyColors val="0"/>
        <c:ser>
          <c:idx val="0"/>
          <c:order val="0"/>
          <c:tx>
            <c:strRef>
              <c:f>Sheet1!$B$1</c:f>
              <c:strCache>
                <c:ptCount val="1"/>
                <c:pt idx="0">
                  <c:v>Very confident</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A817-49B8-9499-DE4068CF976B}"/>
              </c:ext>
            </c:extLst>
          </c:dPt>
          <c:dPt>
            <c:idx val="4"/>
            <c:invertIfNegative val="0"/>
            <c:bubble3D val="0"/>
            <c:extLst>
              <c:ext xmlns:c16="http://schemas.microsoft.com/office/drawing/2014/chart" uri="{C3380CC4-5D6E-409C-BE32-E72D297353CC}">
                <c16:uniqueId val="{00000001-A817-49B8-9499-DE4068CF976B}"/>
              </c:ext>
            </c:extLst>
          </c:dPt>
          <c:dPt>
            <c:idx val="17"/>
            <c:invertIfNegative val="0"/>
            <c:bubble3D val="0"/>
            <c:extLst>
              <c:ext xmlns:c16="http://schemas.microsoft.com/office/drawing/2014/chart" uri="{C3380CC4-5D6E-409C-BE32-E72D297353CC}">
                <c16:uniqueId val="{00000002-CB7E-4725-892C-883A095FDB3B}"/>
              </c:ext>
            </c:extLst>
          </c:dPt>
          <c:dLbls>
            <c:spPr>
              <a:noFill/>
              <a:ln>
                <a:noFill/>
              </a:ln>
              <a:effectLst/>
            </c:spPr>
            <c:txPr>
              <a:bodyPr wrap="square" lIns="38100" tIns="19050" rIns="38100" bIns="19050" anchor="ctr">
                <a:spAutoFit/>
              </a:bodyPr>
              <a:lstStyle/>
              <a:p>
                <a:pPr>
                  <a:defRPr sz="13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Sustainability requirements~</c:v>
                </c:pt>
                <c:pt idx="1">
                  <c:v>Artificial intelligence**</c:v>
                </c:pt>
                <c:pt idx="2">
                  <c:v>Scarcity of talent</c:v>
                </c:pt>
                <c:pt idx="3">
                  <c:v>New models of work</c:v>
                </c:pt>
                <c:pt idx="4">
                  <c:v>Emergence of new technologies other than AI**</c:v>
                </c:pt>
                <c:pt idx="5">
                  <c:v>Climate change and other environmental impacts</c:v>
                </c:pt>
                <c:pt idx="6">
                  <c:v>New or higher regulatory requirements</c:v>
                </c:pt>
                <c:pt idx="7">
                  <c:v>Supply chain challenges/resilience</c:v>
                </c:pt>
                <c:pt idx="8">
                  <c:v>Economic trends (including inflation/higher cost of living)</c:v>
                </c:pt>
                <c:pt idx="9">
                  <c:v>Increased competition</c:v>
                </c:pt>
                <c:pt idx="10">
                  <c:v>Energy prices and/or shortages</c:v>
                </c:pt>
                <c:pt idx="11">
                  <c:v>Geopolitical instability/social unrest where you operate^^</c:v>
                </c:pt>
              </c:strCache>
            </c:strRef>
          </c:cat>
          <c:val>
            <c:numRef>
              <c:f>Sheet1!$B$2:$B$13</c:f>
              <c:numCache>
                <c:formatCode>General</c:formatCode>
                <c:ptCount val="12"/>
                <c:pt idx="0">
                  <c:v>53</c:v>
                </c:pt>
                <c:pt idx="1">
                  <c:v>51</c:v>
                </c:pt>
                <c:pt idx="2">
                  <c:v>50</c:v>
                </c:pt>
                <c:pt idx="3">
                  <c:v>43</c:v>
                </c:pt>
                <c:pt idx="4">
                  <c:v>43</c:v>
                </c:pt>
                <c:pt idx="5">
                  <c:v>39</c:v>
                </c:pt>
                <c:pt idx="6">
                  <c:v>38</c:v>
                </c:pt>
                <c:pt idx="7">
                  <c:v>35</c:v>
                </c:pt>
                <c:pt idx="8">
                  <c:v>31</c:v>
                </c:pt>
                <c:pt idx="9">
                  <c:v>30</c:v>
                </c:pt>
                <c:pt idx="10">
                  <c:v>26</c:v>
                </c:pt>
                <c:pt idx="11">
                  <c:v>21</c:v>
                </c:pt>
              </c:numCache>
            </c:numRef>
          </c:val>
          <c:extLst>
            <c:ext xmlns:c16="http://schemas.microsoft.com/office/drawing/2014/chart" uri="{C3380CC4-5D6E-409C-BE32-E72D297353CC}">
              <c16:uniqueId val="{00000003-CB7E-4725-892C-883A095FDB3B}"/>
            </c:ext>
          </c:extLst>
        </c:ser>
        <c:ser>
          <c:idx val="1"/>
          <c:order val="1"/>
          <c:tx>
            <c:strRef>
              <c:f>Sheet1!$C$1</c:f>
              <c:strCache>
                <c:ptCount val="1"/>
                <c:pt idx="0">
                  <c:v>Fairly confident</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3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Sustainability requirements~</c:v>
                </c:pt>
                <c:pt idx="1">
                  <c:v>Artificial intelligence**</c:v>
                </c:pt>
                <c:pt idx="2">
                  <c:v>Scarcity of talent</c:v>
                </c:pt>
                <c:pt idx="3">
                  <c:v>New models of work</c:v>
                </c:pt>
                <c:pt idx="4">
                  <c:v>Emergence of new technologies other than AI**</c:v>
                </c:pt>
                <c:pt idx="5">
                  <c:v>Climate change and other environmental impacts</c:v>
                </c:pt>
                <c:pt idx="6">
                  <c:v>New or higher regulatory requirements</c:v>
                </c:pt>
                <c:pt idx="7">
                  <c:v>Supply chain challenges/resilience</c:v>
                </c:pt>
                <c:pt idx="8">
                  <c:v>Economic trends (including inflation/higher cost of living)</c:v>
                </c:pt>
                <c:pt idx="9">
                  <c:v>Increased competition</c:v>
                </c:pt>
                <c:pt idx="10">
                  <c:v>Energy prices and/or shortages</c:v>
                </c:pt>
                <c:pt idx="11">
                  <c:v>Geopolitical instability/social unrest where you operate^^</c:v>
                </c:pt>
              </c:strCache>
            </c:strRef>
          </c:cat>
          <c:val>
            <c:numRef>
              <c:f>Sheet1!$C$2:$C$13</c:f>
              <c:numCache>
                <c:formatCode>General</c:formatCode>
                <c:ptCount val="12"/>
                <c:pt idx="0">
                  <c:v>36</c:v>
                </c:pt>
                <c:pt idx="1">
                  <c:v>41</c:v>
                </c:pt>
                <c:pt idx="2">
                  <c:v>27</c:v>
                </c:pt>
                <c:pt idx="3">
                  <c:v>51</c:v>
                </c:pt>
                <c:pt idx="4">
                  <c:v>47</c:v>
                </c:pt>
                <c:pt idx="5">
                  <c:v>42</c:v>
                </c:pt>
                <c:pt idx="6">
                  <c:v>47</c:v>
                </c:pt>
                <c:pt idx="7">
                  <c:v>46</c:v>
                </c:pt>
                <c:pt idx="8">
                  <c:v>44</c:v>
                </c:pt>
                <c:pt idx="9">
                  <c:v>53</c:v>
                </c:pt>
                <c:pt idx="10">
                  <c:v>52</c:v>
                </c:pt>
                <c:pt idx="11">
                  <c:v>50</c:v>
                </c:pt>
              </c:numCache>
            </c:numRef>
          </c:val>
          <c:extLst>
            <c:ext xmlns:c16="http://schemas.microsoft.com/office/drawing/2014/chart" uri="{C3380CC4-5D6E-409C-BE32-E72D297353CC}">
              <c16:uniqueId val="{00000004-CB7E-4725-892C-883A095FDB3B}"/>
            </c:ext>
          </c:extLst>
        </c:ser>
        <c:ser>
          <c:idx val="2"/>
          <c:order val="2"/>
          <c:tx>
            <c:strRef>
              <c:f>Sheet1!$D$1</c:f>
              <c:strCache>
                <c:ptCount val="1"/>
                <c:pt idx="0">
                  <c:v>Total confident</c:v>
                </c:pt>
              </c:strCache>
            </c:strRef>
          </c:tx>
          <c:spPr>
            <a:noFill/>
          </c:spPr>
          <c:invertIfNegative val="0"/>
          <c:dLbls>
            <c:spPr>
              <a:noFill/>
              <a:ln>
                <a:noFill/>
              </a:ln>
              <a:effectLst/>
            </c:spPr>
            <c:txPr>
              <a:bodyPr wrap="square" lIns="38100" tIns="19050" rIns="38100" bIns="19050" anchor="ctr">
                <a:spAutoFit/>
              </a:bodyPr>
              <a:lstStyle/>
              <a:p>
                <a:pPr>
                  <a:defRPr sz="1300"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Sustainability requirements~</c:v>
                </c:pt>
                <c:pt idx="1">
                  <c:v>Artificial intelligence**</c:v>
                </c:pt>
                <c:pt idx="2">
                  <c:v>Scarcity of talent</c:v>
                </c:pt>
                <c:pt idx="3">
                  <c:v>New models of work</c:v>
                </c:pt>
                <c:pt idx="4">
                  <c:v>Emergence of new technologies other than AI**</c:v>
                </c:pt>
                <c:pt idx="5">
                  <c:v>Climate change and other environmental impacts</c:v>
                </c:pt>
                <c:pt idx="6">
                  <c:v>New or higher regulatory requirements</c:v>
                </c:pt>
                <c:pt idx="7">
                  <c:v>Supply chain challenges/resilience</c:v>
                </c:pt>
                <c:pt idx="8">
                  <c:v>Economic trends (including inflation/higher cost of living)</c:v>
                </c:pt>
                <c:pt idx="9">
                  <c:v>Increased competition</c:v>
                </c:pt>
                <c:pt idx="10">
                  <c:v>Energy prices and/or shortages</c:v>
                </c:pt>
                <c:pt idx="11">
                  <c:v>Geopolitical instability/social unrest where you operate^^</c:v>
                </c:pt>
              </c:strCache>
            </c:strRef>
          </c:cat>
          <c:val>
            <c:numRef>
              <c:f>Sheet1!$D$2:$D$13</c:f>
              <c:numCache>
                <c:formatCode>General</c:formatCode>
                <c:ptCount val="12"/>
                <c:pt idx="0">
                  <c:v>89</c:v>
                </c:pt>
                <c:pt idx="1">
                  <c:v>92</c:v>
                </c:pt>
                <c:pt idx="2">
                  <c:v>77</c:v>
                </c:pt>
                <c:pt idx="3">
                  <c:v>94</c:v>
                </c:pt>
                <c:pt idx="4">
                  <c:v>90</c:v>
                </c:pt>
                <c:pt idx="5">
                  <c:v>81</c:v>
                </c:pt>
                <c:pt idx="6">
                  <c:v>85</c:v>
                </c:pt>
                <c:pt idx="7">
                  <c:v>81</c:v>
                </c:pt>
                <c:pt idx="8">
                  <c:v>75</c:v>
                </c:pt>
                <c:pt idx="9">
                  <c:v>83</c:v>
                </c:pt>
                <c:pt idx="10">
                  <c:v>78</c:v>
                </c:pt>
                <c:pt idx="11">
                  <c:v>71</c:v>
                </c:pt>
              </c:numCache>
            </c:numRef>
          </c:val>
          <c:extLst>
            <c:ext xmlns:c16="http://schemas.microsoft.com/office/drawing/2014/chart" uri="{C3380CC4-5D6E-409C-BE32-E72D297353CC}">
              <c16:uniqueId val="{00000005-CB7E-4725-892C-883A095FDB3B}"/>
            </c:ext>
          </c:extLst>
        </c:ser>
        <c:dLbls>
          <c:showLegendKey val="0"/>
          <c:showVal val="1"/>
          <c:showCatName val="0"/>
          <c:showSerName val="0"/>
          <c:showPercent val="0"/>
          <c:showBubbleSize val="0"/>
        </c:dLbls>
        <c:gapWidth val="47"/>
        <c:overlap val="100"/>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egendEntry>
        <c:idx val="2"/>
        <c:delete val="1"/>
      </c:legendEntry>
      <c:layout>
        <c:manualLayout>
          <c:xMode val="edge"/>
          <c:yMode val="edge"/>
          <c:x val="0.52221763403353083"/>
          <c:y val="2.4166348201557494E-2"/>
          <c:w val="0.27695452563543566"/>
          <c:h val="8.653011517072636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66539546045446E-3"/>
          <c:y val="0.15875616979269494"/>
          <c:w val="0.97538277583975674"/>
          <c:h val="0.49187670391161425"/>
        </c:manualLayout>
      </c:layout>
      <c:lineChart>
        <c:grouping val="standard"/>
        <c:varyColors val="0"/>
        <c:ser>
          <c:idx val="1"/>
          <c:order val="1"/>
          <c:tx>
            <c:strRef>
              <c:f>Sheet1!$B$1</c:f>
              <c:strCache>
                <c:ptCount val="1"/>
                <c:pt idx="0">
                  <c:v>CI</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B24-45AF-AC74-6787F01C07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0.39</c:v>
                </c:pt>
                <c:pt idx="1">
                  <c:v>0.46</c:v>
                </c:pt>
                <c:pt idx="2">
                  <c:v>0.38</c:v>
                </c:pt>
              </c:numCache>
            </c:numRef>
          </c:val>
          <c:smooth val="0"/>
          <c:extLst>
            <c:ext xmlns:c16="http://schemas.microsoft.com/office/drawing/2014/chart" uri="{C3380CC4-5D6E-409C-BE32-E72D297353CC}">
              <c16:uniqueId val="{00000002-FAFE-49FB-AAF9-8925DAF09AA7}"/>
            </c:ext>
          </c:extLst>
        </c:ser>
        <c:dLbls>
          <c:showLegendKey val="0"/>
          <c:showVal val="0"/>
          <c:showCatName val="0"/>
          <c:showSerName val="0"/>
          <c:showPercent val="0"/>
          <c:showBubbleSize val="0"/>
        </c:dLbls>
        <c:marker val="1"/>
        <c:smooth val="0"/>
        <c:axId val="245836975"/>
        <c:axId val="252372527"/>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 </c:v>
                      </c:pt>
                    </c:strCache>
                  </c:strRef>
                </c:tx>
                <c:spPr>
                  <a:ln w="28575" cap="rnd">
                    <a:solidFill>
                      <a:schemeClr val="accent1"/>
                    </a:solidFill>
                    <a:round/>
                  </a:ln>
                  <a:effectLst/>
                </c:spPr>
                <c:marker>
                  <c:symbol val="circle"/>
                  <c:size val="5"/>
                  <c:spPr>
                    <a:solidFill>
                      <a:schemeClr val="accent3">
                        <a:lumMod val="50000"/>
                      </a:schemeClr>
                    </a:solidFill>
                    <a:ln w="9525">
                      <a:solidFill>
                        <a:schemeClr val="accent3">
                          <a:lumMod val="50000"/>
                        </a:schemeClr>
                      </a:solidFill>
                    </a:ln>
                    <a:effectLst/>
                  </c:spPr>
                </c:marker>
                <c:cat>
                  <c:numRef>
                    <c:extLst>
                      <c:ext uri="{02D57815-91ED-43cb-92C2-25804820EDAC}">
                        <c15:formulaRef>
                          <c15:sqref>Sheet1!$A$2:$A$4</c15:sqref>
                        </c15:formulaRef>
                      </c:ext>
                    </c:extLst>
                    <c:numCache>
                      <c:formatCode>General</c:formatCode>
                      <c:ptCount val="3"/>
                      <c:pt idx="0">
                        <c:v>2024</c:v>
                      </c:pt>
                      <c:pt idx="1">
                        <c:v>2025</c:v>
                      </c:pt>
                      <c:pt idx="2">
                        <c:v>2026</c:v>
                      </c:pt>
                    </c:numCache>
                  </c:numRef>
                </c:cat>
                <c:val>
                  <c:numRef>
                    <c:extLst>
                      <c:ext uri="{02D57815-91ED-43cb-92C2-25804820EDAC}">
                        <c15:formulaRef>
                          <c15:sqref>Sheet1!$A$2:$A$4</c15:sqref>
                        </c15:formulaRef>
                      </c:ext>
                    </c:extLst>
                    <c:numCache>
                      <c:formatCode>General</c:formatCode>
                      <c:ptCount val="3"/>
                      <c:pt idx="0">
                        <c:v>2024</c:v>
                      </c:pt>
                      <c:pt idx="1">
                        <c:v>2025</c:v>
                      </c:pt>
                      <c:pt idx="2">
                        <c:v>2026</c:v>
                      </c:pt>
                    </c:numCache>
                  </c:numRef>
                </c:val>
                <c:smooth val="0"/>
                <c:extLst>
                  <c:ext xmlns:c16="http://schemas.microsoft.com/office/drawing/2014/chart" uri="{C3380CC4-5D6E-409C-BE32-E72D297353CC}">
                    <c16:uniqueId val="{00000003-FAFE-49FB-AAF9-8925DAF09AA7}"/>
                  </c:ext>
                </c:extLst>
              </c15:ser>
            </c15:filteredLineSeries>
          </c:ext>
        </c:extLst>
      </c:lineChart>
      <c:catAx>
        <c:axId val="245836975"/>
        <c:scaling>
          <c:orientation val="minMax"/>
        </c:scaling>
        <c:delete val="0"/>
        <c:axPos val="b"/>
        <c:numFmt formatCode="General" sourceLinked="1"/>
        <c:majorTickMark val="out"/>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2372527"/>
        <c:crosses val="autoZero"/>
        <c:auto val="1"/>
        <c:lblAlgn val="ctr"/>
        <c:lblOffset val="100"/>
        <c:noMultiLvlLbl val="0"/>
      </c:catAx>
      <c:valAx>
        <c:axId val="252372527"/>
        <c:scaling>
          <c:orientation val="minMax"/>
          <c:max val="0.65000000000000013"/>
          <c:min val="0.3"/>
        </c:scaling>
        <c:delete val="1"/>
        <c:axPos val="l"/>
        <c:numFmt formatCode="0%" sourceLinked="0"/>
        <c:majorTickMark val="out"/>
        <c:minorTickMark val="none"/>
        <c:tickLblPos val="nextTo"/>
        <c:crossAx val="245836975"/>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lumMod val="20000"/>
        <a:lumOff val="80000"/>
      </a:schemeClr>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5278153921287E-2"/>
          <c:y val="6.2392050939460632E-2"/>
          <c:w val="0.89752349355829364"/>
          <c:h val="0.75916587378561784"/>
        </c:manualLayout>
      </c:layout>
      <c:scatterChart>
        <c:scatterStyle val="lineMarker"/>
        <c:varyColors val="0"/>
        <c:ser>
          <c:idx val="0"/>
          <c:order val="0"/>
          <c:tx>
            <c:strRef>
              <c:f>Sheet1!$C$1</c:f>
              <c:strCache>
                <c:ptCount val="1"/>
                <c:pt idx="0">
                  <c:v>Impact</c:v>
                </c:pt>
              </c:strCache>
            </c:strRef>
          </c:tx>
          <c:spPr>
            <a:ln w="19050">
              <a:noFill/>
            </a:ln>
          </c:spPr>
          <c:marker>
            <c:spPr>
              <a:solidFill>
                <a:schemeClr val="accent3"/>
              </a:solidFill>
              <a:ln>
                <a:noFill/>
              </a:ln>
            </c:spPr>
          </c:marker>
          <c:dPt>
            <c:idx val="7"/>
            <c:bubble3D val="0"/>
            <c:extLst>
              <c:ext xmlns:c16="http://schemas.microsoft.com/office/drawing/2014/chart" uri="{C3380CC4-5D6E-409C-BE32-E72D297353CC}">
                <c16:uniqueId val="{00000000-DDA5-4351-8427-E576A5E9CE53}"/>
              </c:ext>
            </c:extLst>
          </c:dPt>
          <c:dLbls>
            <c:dLbl>
              <c:idx val="0"/>
              <c:layout>
                <c:manualLayout>
                  <c:x val="-1.766995241982694E-2"/>
                  <c:y val="3.9293343767846191E-2"/>
                </c:manualLayout>
              </c:layout>
              <c:tx>
                <c:rich>
                  <a:bodyPr/>
                  <a:lstStyle/>
                  <a:p>
                    <a:r>
                      <a:rPr lang="en-US" dirty="0"/>
                      <a:t>Artificial</a:t>
                    </a:r>
                    <a:r>
                      <a:rPr lang="en-US" baseline="0" dirty="0"/>
                      <a:t> Intelligence</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A5-4351-8427-E576A5E9CE53}"/>
                </c:ext>
              </c:extLst>
            </c:dLbl>
            <c:dLbl>
              <c:idx val="1"/>
              <c:layout>
                <c:manualLayout>
                  <c:x val="-7.0679809679307759E-2"/>
                  <c:y val="5.5310497260940374E-2"/>
                </c:manualLayout>
              </c:layout>
              <c:tx>
                <c:rich>
                  <a:bodyPr/>
                  <a:lstStyle/>
                  <a:p>
                    <a:r>
                      <a:rPr lang="en-US" sz="1200" b="0" i="0" u="none" strike="noStrike" kern="1200" baseline="0" dirty="0">
                        <a:solidFill>
                          <a:schemeClr val="tx1"/>
                        </a:solidFill>
                      </a:rPr>
                      <a:t>Economic trends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A5-4351-8427-E576A5E9CE53}"/>
                </c:ext>
              </c:extLst>
            </c:dLbl>
            <c:dLbl>
              <c:idx val="2"/>
              <c:layout>
                <c:manualLayout>
                  <c:x val="-8.1723529941699596E-2"/>
                  <c:y val="3.2494342096914E-2"/>
                </c:manualLayout>
              </c:layout>
              <c:tx>
                <c:rich>
                  <a:bodyPr/>
                  <a:lstStyle/>
                  <a:p>
                    <a:r>
                      <a:rPr lang="en-US" dirty="0"/>
                      <a:t>Increased competition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A5-4351-8427-E576A5E9CE53}"/>
                </c:ext>
              </c:extLst>
            </c:dLbl>
            <c:dLbl>
              <c:idx val="3"/>
              <c:layout>
                <c:manualLayout>
                  <c:x val="-4.4174881049566534E-3"/>
                  <c:y val="-3.9318989403329237E-2"/>
                </c:manualLayout>
              </c:layout>
              <c:tx>
                <c:rich>
                  <a:bodyPr/>
                  <a:lstStyle/>
                  <a:p>
                    <a:r>
                      <a:rPr lang="en-US" dirty="0"/>
                      <a:t>Non-AI</a:t>
                    </a:r>
                    <a:r>
                      <a:rPr lang="en-US" baseline="0" dirty="0"/>
                      <a:t> technologies</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A5-4351-8427-E576A5E9CE53}"/>
                </c:ext>
              </c:extLst>
            </c:dLbl>
            <c:dLbl>
              <c:idx val="4"/>
              <c:layout>
                <c:manualLayout>
                  <c:x val="-5.5218601311959187E-2"/>
                  <c:y val="4.3650457920006706E-2"/>
                </c:manualLayout>
              </c:layout>
              <c:tx>
                <c:rich>
                  <a:bodyPr/>
                  <a:lstStyle/>
                  <a:p>
                    <a:r>
                      <a:rPr lang="en-US" dirty="0"/>
                      <a:t>Regulatory requirements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A5-4351-8427-E576A5E9CE53}"/>
                </c:ext>
              </c:extLst>
            </c:dLbl>
            <c:dLbl>
              <c:idx val="5"/>
              <c:layout>
                <c:manualLayout>
                  <c:x val="0.10049785438776572"/>
                  <c:y val="0.26504235495674611"/>
                </c:manualLayout>
              </c:layout>
              <c:tx>
                <c:rich>
                  <a:bodyPr/>
                  <a:lstStyle/>
                  <a:p>
                    <a:r>
                      <a:rPr lang="en-US" dirty="0"/>
                      <a:t>Energy prices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A5-4351-8427-E576A5E9CE53}"/>
                </c:ext>
              </c:extLst>
            </c:dLbl>
            <c:dLbl>
              <c:idx val="6"/>
              <c:layout>
                <c:manualLayout>
                  <c:x val="-1.766995241982702E-2"/>
                  <c:y val="6.1307874532033187E-2"/>
                </c:manualLayout>
              </c:layout>
              <c:tx>
                <c:rich>
                  <a:bodyPr/>
                  <a:lstStyle/>
                  <a:p>
                    <a:r>
                      <a:rPr lang="en-US" dirty="0"/>
                      <a:t>Supply chain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DA5-4351-8427-E576A5E9CE53}"/>
                </c:ext>
              </c:extLst>
            </c:dLbl>
            <c:dLbl>
              <c:idx val="7"/>
              <c:layout>
                <c:manualLayout>
                  <c:x val="-0.15240333962100736"/>
                  <c:y val="-0.39588876668288248"/>
                </c:manualLayout>
              </c:layout>
              <c:tx>
                <c:rich>
                  <a:bodyPr/>
                  <a:lstStyle/>
                  <a:p>
                    <a:r>
                      <a:rPr lang="en-US" dirty="0"/>
                      <a:t>Geopolitical</a:t>
                    </a:r>
                    <a:r>
                      <a:rPr lang="en-US" baseline="0" dirty="0"/>
                      <a:t> i</a:t>
                    </a:r>
                    <a:r>
                      <a:rPr lang="en-US" dirty="0"/>
                      <a:t>nstability/social unrest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A5-4351-8427-E576A5E9CE53}"/>
                </c:ext>
              </c:extLst>
            </c:dLbl>
            <c:dLbl>
              <c:idx val="8"/>
              <c:layout>
                <c:manualLayout>
                  <c:x val="-3.5339904839654039E-2"/>
                  <c:y val="-4.6790065356712283E-2"/>
                </c:manualLayout>
              </c:layout>
              <c:tx>
                <c:rich>
                  <a:bodyPr/>
                  <a:lstStyle/>
                  <a:p>
                    <a:r>
                      <a:rPr lang="en-US" dirty="0"/>
                      <a:t>Sustainability requirements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DA5-4351-8427-E576A5E9CE53}"/>
                </c:ext>
              </c:extLst>
            </c:dLbl>
            <c:dLbl>
              <c:idx val="9"/>
              <c:layout>
                <c:manualLayout>
                  <c:x val="-4.9696741180763289E-2"/>
                  <c:y val="-4.8523393049768458E-2"/>
                </c:manualLayout>
              </c:layout>
              <c:tx>
                <c:rich>
                  <a:bodyPr/>
                  <a:lstStyle/>
                  <a:p>
                    <a:r>
                      <a:rPr lang="en-US" dirty="0"/>
                      <a:t>Talent</a:t>
                    </a:r>
                    <a:r>
                      <a:rPr lang="en-US" baseline="0" dirty="0"/>
                      <a:t> scarcity</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DA5-4351-8427-E576A5E9CE53}"/>
                </c:ext>
              </c:extLst>
            </c:dLbl>
            <c:dLbl>
              <c:idx val="10"/>
              <c:layout>
                <c:manualLayout>
                  <c:x val="-9.9393482361526536E-3"/>
                  <c:y val="4.1161509338183973E-2"/>
                </c:manualLayout>
              </c:layout>
              <c:tx>
                <c:rich>
                  <a:bodyPr/>
                  <a:lstStyle/>
                  <a:p>
                    <a:r>
                      <a:rPr lang="en-US" dirty="0"/>
                      <a:t>Climate</a:t>
                    </a:r>
                    <a:r>
                      <a:rPr lang="en-US" baseline="0" dirty="0"/>
                      <a:t> change</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DA5-4351-8427-E576A5E9CE53}"/>
                </c:ext>
              </c:extLst>
            </c:dLbl>
            <c:dLbl>
              <c:idx val="11"/>
              <c:layout>
                <c:manualLayout>
                  <c:x val="-4.5279253075806533E-2"/>
                  <c:y val="-2.8918494469003152E-2"/>
                </c:manualLayout>
              </c:layout>
              <c:tx>
                <c:rich>
                  <a:bodyPr/>
                  <a:lstStyle/>
                  <a:p>
                    <a:r>
                      <a:rPr lang="en-US" dirty="0"/>
                      <a:t>New work models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DA5-4351-8427-E576A5E9CE53}"/>
                </c:ext>
              </c:extLst>
            </c:dLbl>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Sheet1!$B$2:$B$13</c:f>
              <c:numCache>
                <c:formatCode>0</c:formatCode>
                <c:ptCount val="12"/>
                <c:pt idx="0">
                  <c:v>51</c:v>
                </c:pt>
                <c:pt idx="1">
                  <c:v>31</c:v>
                </c:pt>
                <c:pt idx="2">
                  <c:v>30</c:v>
                </c:pt>
                <c:pt idx="3">
                  <c:v>43</c:v>
                </c:pt>
                <c:pt idx="4">
                  <c:v>38</c:v>
                </c:pt>
                <c:pt idx="5">
                  <c:v>21</c:v>
                </c:pt>
                <c:pt idx="6">
                  <c:v>35</c:v>
                </c:pt>
                <c:pt idx="7">
                  <c:v>26</c:v>
                </c:pt>
                <c:pt idx="8">
                  <c:v>53</c:v>
                </c:pt>
                <c:pt idx="9">
                  <c:v>50</c:v>
                </c:pt>
                <c:pt idx="10">
                  <c:v>39</c:v>
                </c:pt>
                <c:pt idx="11">
                  <c:v>43</c:v>
                </c:pt>
              </c:numCache>
            </c:numRef>
          </c:xVal>
          <c:yVal>
            <c:numRef>
              <c:f>Sheet1!$C$2:$C$13</c:f>
              <c:numCache>
                <c:formatCode>0</c:formatCode>
                <c:ptCount val="12"/>
                <c:pt idx="0">
                  <c:v>36</c:v>
                </c:pt>
                <c:pt idx="1">
                  <c:v>46</c:v>
                </c:pt>
                <c:pt idx="2">
                  <c:v>32</c:v>
                </c:pt>
                <c:pt idx="3">
                  <c:v>35</c:v>
                </c:pt>
                <c:pt idx="4">
                  <c:v>26</c:v>
                </c:pt>
                <c:pt idx="5">
                  <c:v>29</c:v>
                </c:pt>
                <c:pt idx="6">
                  <c:v>19</c:v>
                </c:pt>
                <c:pt idx="7">
                  <c:v>12</c:v>
                </c:pt>
                <c:pt idx="8">
                  <c:v>18</c:v>
                </c:pt>
                <c:pt idx="9">
                  <c:v>11</c:v>
                </c:pt>
                <c:pt idx="10">
                  <c:v>18</c:v>
                </c:pt>
                <c:pt idx="11">
                  <c:v>27</c:v>
                </c:pt>
              </c:numCache>
            </c:numRef>
          </c:yVal>
          <c:smooth val="0"/>
          <c:extLst>
            <c:ext xmlns:c16="http://schemas.microsoft.com/office/drawing/2014/chart" uri="{C3380CC4-5D6E-409C-BE32-E72D297353CC}">
              <c16:uniqueId val="{0000000C-DDA5-4351-8427-E576A5E9CE53}"/>
            </c:ext>
          </c:extLst>
        </c:ser>
        <c:dLbls>
          <c:showLegendKey val="0"/>
          <c:showVal val="1"/>
          <c:showCatName val="0"/>
          <c:showSerName val="0"/>
          <c:showPercent val="0"/>
          <c:showBubbleSize val="0"/>
        </c:dLbls>
        <c:axId val="271544832"/>
        <c:axId val="291343744"/>
      </c:scatterChart>
      <c:valAx>
        <c:axId val="271544832"/>
        <c:scaling>
          <c:orientation val="minMax"/>
          <c:max val="55"/>
          <c:min val="20"/>
        </c:scaling>
        <c:delete val="0"/>
        <c:axPos val="b"/>
        <c:majorGridlines>
          <c:spPr>
            <a:ln>
              <a:prstDash val="dash"/>
            </a:ln>
          </c:spPr>
        </c:majorGridlines>
        <c:title>
          <c:tx>
            <c:rich>
              <a:bodyPr/>
              <a:lstStyle/>
              <a:p>
                <a:pPr>
                  <a:defRPr sz="1400"/>
                </a:pPr>
                <a:r>
                  <a:rPr lang="en-US" sz="1400"/>
                  <a:t>Confidence</a:t>
                </a:r>
              </a:p>
            </c:rich>
          </c:tx>
          <c:layout>
            <c:manualLayout>
              <c:xMode val="edge"/>
              <c:yMode val="edge"/>
              <c:x val="0.4664252642753563"/>
              <c:y val="0.91271463850464041"/>
            </c:manualLayout>
          </c:layout>
          <c:overlay val="0"/>
        </c:title>
        <c:numFmt formatCode="0" sourceLinked="1"/>
        <c:majorTickMark val="in"/>
        <c:minorTickMark val="none"/>
        <c:tickLblPos val="nextTo"/>
        <c:spPr>
          <a:ln/>
        </c:spPr>
        <c:txPr>
          <a:bodyPr rot="0" vert="horz" anchor="t" anchorCtr="1"/>
          <a:lstStyle/>
          <a:p>
            <a:pPr>
              <a:defRPr sz="1400" b="0">
                <a:latin typeface="+mj-lt"/>
                <a:cs typeface="Calibri Light" panose="020F0302020204030204" pitchFamily="34" charset="0"/>
              </a:defRPr>
            </a:pPr>
            <a:endParaRPr lang="en-US"/>
          </a:p>
        </c:txPr>
        <c:crossAx val="291343744"/>
        <c:crossesAt val="0"/>
        <c:crossBetween val="midCat"/>
        <c:majorUnit val="5"/>
      </c:valAx>
      <c:valAx>
        <c:axId val="291343744"/>
        <c:scaling>
          <c:orientation val="minMax"/>
          <c:max val="50"/>
          <c:min val="10"/>
        </c:scaling>
        <c:delete val="0"/>
        <c:axPos val="l"/>
        <c:majorGridlines>
          <c:spPr>
            <a:ln>
              <a:prstDash val="dash"/>
            </a:ln>
          </c:spPr>
        </c:majorGridlines>
        <c:title>
          <c:tx>
            <c:rich>
              <a:bodyPr/>
              <a:lstStyle/>
              <a:p>
                <a:pPr>
                  <a:defRPr sz="1400"/>
                </a:pPr>
                <a:r>
                  <a:rPr lang="en-US" sz="1400"/>
                  <a:t>Impact</a:t>
                </a:r>
              </a:p>
            </c:rich>
          </c:tx>
          <c:layout>
            <c:manualLayout>
              <c:xMode val="edge"/>
              <c:yMode val="edge"/>
              <c:x val="2.4066092578724333E-2"/>
              <c:y val="0.29588252176145952"/>
            </c:manualLayout>
          </c:layout>
          <c:overlay val="0"/>
        </c:title>
        <c:numFmt formatCode="0" sourceLinked="1"/>
        <c:majorTickMark val="out"/>
        <c:minorTickMark val="none"/>
        <c:tickLblPos val="nextTo"/>
        <c:txPr>
          <a:bodyPr/>
          <a:lstStyle/>
          <a:p>
            <a:pPr>
              <a:defRPr sz="1400"/>
            </a:pPr>
            <a:endParaRPr lang="en-US"/>
          </a:p>
        </c:txPr>
        <c:crossAx val="271544832"/>
        <c:crossesAt val="0"/>
        <c:crossBetween val="midCat"/>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42019519881901E-2"/>
          <c:y val="0.13030491023332827"/>
          <c:w val="0.86536354409040417"/>
          <c:h val="0.42258577181984486"/>
        </c:manualLayout>
      </c:layout>
      <c:barChart>
        <c:barDir val="col"/>
        <c:grouping val="clustered"/>
        <c:varyColors val="0"/>
        <c:ser>
          <c:idx val="0"/>
          <c:order val="0"/>
          <c:tx>
            <c:strRef>
              <c:f>Sheet1!$B$1</c:f>
              <c:strCache>
                <c:ptCount val="1"/>
                <c:pt idx="0">
                  <c:v>Global</c:v>
                </c:pt>
              </c:strCache>
            </c:strRef>
          </c:tx>
          <c:spPr>
            <a:solidFill>
              <a:schemeClr val="accent1"/>
            </a:solidFill>
          </c:spPr>
          <c:invertIfNegative val="0"/>
          <c:dPt>
            <c:idx val="16"/>
            <c:invertIfNegative val="0"/>
            <c:bubble3D val="0"/>
            <c:extLst>
              <c:ext xmlns:c16="http://schemas.microsoft.com/office/drawing/2014/chart" uri="{C3380CC4-5D6E-409C-BE32-E72D297353CC}">
                <c16:uniqueId val="{00000000-6A3C-42E1-B2CB-683EB4DF8624}"/>
              </c:ext>
            </c:extLst>
          </c:dPt>
          <c:dLbls>
            <c:spPr>
              <a:noFill/>
              <a:ln>
                <a:noFill/>
              </a:ln>
              <a:effectLst/>
            </c:spPr>
            <c:txPr>
              <a:bodyPr/>
              <a:lstStyle/>
              <a:p>
                <a:pPr algn="ctr">
                  <a:defRPr lang="en-US" sz="9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Gov't/regulators, compliance</c:v>
                </c:pt>
                <c:pt idx="1">
                  <c:v>Internal reorg., people/team</c:v>
                </c:pt>
                <c:pt idx="2">
                  <c:v>Financing strategy, cashflow</c:v>
                </c:pt>
                <c:pt idx="3">
                  <c:v>Managing suppliers/supply chain</c:v>
                </c:pt>
                <c:pt idx="4">
                  <c:v>Sustainability initiatives</c:v>
                </c:pt>
                <c:pt idx="5">
                  <c:v>Corporate strategy/external growth</c:v>
                </c:pt>
                <c:pt idx="6">
                  <c:v>Business continuity planning</c:v>
                </c:pt>
                <c:pt idx="7">
                  <c:v>Investment strategy</c:v>
                </c:pt>
                <c:pt idx="8">
                  <c:v>Customer relationships</c:v>
                </c:pt>
                <c:pt idx="9">
                  <c:v>Brand strategy, reputation</c:v>
                </c:pt>
                <c:pt idx="10">
                  <c:v>New product/service/markets, R&amp;D</c:v>
                </c:pt>
                <c:pt idx="11">
                  <c:v>Improving efficiency</c:v>
                </c:pt>
                <c:pt idx="12">
                  <c:v>Sourcing new talent</c:v>
                </c:pt>
                <c:pt idx="13">
                  <c:v>Upskilling existing talent*</c:v>
                </c:pt>
                <c:pt idx="14">
                  <c:v>IT systems, digitisation</c:v>
                </c:pt>
                <c:pt idx="15">
                  <c:v>AI implementation*</c:v>
                </c:pt>
                <c:pt idx="16">
                  <c:v>Acquiring customers</c:v>
                </c:pt>
              </c:strCache>
            </c:strRef>
          </c:cat>
          <c:val>
            <c:numRef>
              <c:f>Sheet1!$B$2:$B$18</c:f>
              <c:numCache>
                <c:formatCode>0</c:formatCode>
                <c:ptCount val="17"/>
                <c:pt idx="0">
                  <c:v>62</c:v>
                </c:pt>
                <c:pt idx="1">
                  <c:v>62</c:v>
                </c:pt>
                <c:pt idx="2">
                  <c:v>64</c:v>
                </c:pt>
                <c:pt idx="3">
                  <c:v>66</c:v>
                </c:pt>
                <c:pt idx="4">
                  <c:v>67</c:v>
                </c:pt>
                <c:pt idx="5">
                  <c:v>67</c:v>
                </c:pt>
                <c:pt idx="6">
                  <c:v>68</c:v>
                </c:pt>
                <c:pt idx="7">
                  <c:v>68</c:v>
                </c:pt>
                <c:pt idx="8">
                  <c:v>69</c:v>
                </c:pt>
                <c:pt idx="9">
                  <c:v>69</c:v>
                </c:pt>
                <c:pt idx="10">
                  <c:v>70</c:v>
                </c:pt>
                <c:pt idx="11">
                  <c:v>71</c:v>
                </c:pt>
                <c:pt idx="12">
                  <c:v>71</c:v>
                </c:pt>
                <c:pt idx="13">
                  <c:v>71</c:v>
                </c:pt>
                <c:pt idx="14">
                  <c:v>72</c:v>
                </c:pt>
                <c:pt idx="15">
                  <c:v>76</c:v>
                </c:pt>
                <c:pt idx="16">
                  <c:v>76</c:v>
                </c:pt>
              </c:numCache>
            </c:numRef>
          </c:val>
          <c:extLst>
            <c:ext xmlns:c16="http://schemas.microsoft.com/office/drawing/2014/chart" uri="{C3380CC4-5D6E-409C-BE32-E72D297353CC}">
              <c16:uniqueId val="{00000001-D418-45C5-B0E8-C8110FCA03B6}"/>
            </c:ext>
          </c:extLst>
        </c:ser>
        <c:ser>
          <c:idx val="1"/>
          <c:order val="1"/>
          <c:tx>
            <c:strRef>
              <c:f>Sheet1!$C$1</c:f>
              <c:strCache>
                <c:ptCount val="1"/>
                <c:pt idx="0">
                  <c:v>Latin America</c:v>
                </c:pt>
              </c:strCache>
            </c:strRef>
          </c:tx>
          <c:spPr>
            <a:solidFill>
              <a:schemeClr val="accent2"/>
            </a:solidFill>
          </c:spPr>
          <c:invertIfNegative val="0"/>
          <c:dPt>
            <c:idx val="16"/>
            <c:invertIfNegative val="0"/>
            <c:bubble3D val="0"/>
            <c:extLst>
              <c:ext xmlns:c16="http://schemas.microsoft.com/office/drawing/2014/chart" uri="{C3380CC4-5D6E-409C-BE32-E72D297353CC}">
                <c16:uniqueId val="{00000001-6A3C-42E1-B2CB-683EB4DF8624}"/>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Gov't/regulators, compliance</c:v>
                </c:pt>
                <c:pt idx="1">
                  <c:v>Internal reorg., people/team</c:v>
                </c:pt>
                <c:pt idx="2">
                  <c:v>Financing strategy, cashflow</c:v>
                </c:pt>
                <c:pt idx="3">
                  <c:v>Managing suppliers/supply chain</c:v>
                </c:pt>
                <c:pt idx="4">
                  <c:v>Sustainability initiatives</c:v>
                </c:pt>
                <c:pt idx="5">
                  <c:v>Corporate strategy/external growth</c:v>
                </c:pt>
                <c:pt idx="6">
                  <c:v>Business continuity planning</c:v>
                </c:pt>
                <c:pt idx="7">
                  <c:v>Investment strategy</c:v>
                </c:pt>
                <c:pt idx="8">
                  <c:v>Customer relationships</c:v>
                </c:pt>
                <c:pt idx="9">
                  <c:v>Brand strategy, reputation</c:v>
                </c:pt>
                <c:pt idx="10">
                  <c:v>New product/service/markets, R&amp;D</c:v>
                </c:pt>
                <c:pt idx="11">
                  <c:v>Improving efficiency</c:v>
                </c:pt>
                <c:pt idx="12">
                  <c:v>Sourcing new talent</c:v>
                </c:pt>
                <c:pt idx="13">
                  <c:v>Upskilling existing talent*</c:v>
                </c:pt>
                <c:pt idx="14">
                  <c:v>IT systems, digitisation</c:v>
                </c:pt>
                <c:pt idx="15">
                  <c:v>AI implementation*</c:v>
                </c:pt>
                <c:pt idx="16">
                  <c:v>Acquiring customers</c:v>
                </c:pt>
              </c:strCache>
            </c:strRef>
          </c:cat>
          <c:val>
            <c:numRef>
              <c:f>Sheet1!$C$2:$C$18</c:f>
              <c:numCache>
                <c:formatCode>0</c:formatCode>
                <c:ptCount val="17"/>
                <c:pt idx="0">
                  <c:v>60</c:v>
                </c:pt>
                <c:pt idx="1">
                  <c:v>65</c:v>
                </c:pt>
                <c:pt idx="2">
                  <c:v>64</c:v>
                </c:pt>
                <c:pt idx="3">
                  <c:v>63</c:v>
                </c:pt>
                <c:pt idx="4">
                  <c:v>63</c:v>
                </c:pt>
                <c:pt idx="5">
                  <c:v>73</c:v>
                </c:pt>
                <c:pt idx="6">
                  <c:v>66</c:v>
                </c:pt>
                <c:pt idx="7">
                  <c:v>72</c:v>
                </c:pt>
                <c:pt idx="8">
                  <c:v>69</c:v>
                </c:pt>
                <c:pt idx="9">
                  <c:v>73</c:v>
                </c:pt>
                <c:pt idx="10">
                  <c:v>72</c:v>
                </c:pt>
                <c:pt idx="11">
                  <c:v>65</c:v>
                </c:pt>
                <c:pt idx="12">
                  <c:v>70</c:v>
                </c:pt>
                <c:pt idx="13">
                  <c:v>72</c:v>
                </c:pt>
                <c:pt idx="14">
                  <c:v>74</c:v>
                </c:pt>
                <c:pt idx="15">
                  <c:v>77</c:v>
                </c:pt>
                <c:pt idx="16">
                  <c:v>80</c:v>
                </c:pt>
              </c:numCache>
            </c:numRef>
          </c:val>
          <c:extLst>
            <c:ext xmlns:c16="http://schemas.microsoft.com/office/drawing/2014/chart" uri="{C3380CC4-5D6E-409C-BE32-E72D297353CC}">
              <c16:uniqueId val="{00000004-D418-45C5-B0E8-C8110FCA03B6}"/>
            </c:ext>
          </c:extLst>
        </c:ser>
        <c:dLbls>
          <c:dLblPos val="ctr"/>
          <c:showLegendKey val="0"/>
          <c:showVal val="1"/>
          <c:showCatName val="0"/>
          <c:showSerName val="0"/>
          <c:showPercent val="0"/>
          <c:showBubbleSize val="0"/>
        </c:dLbls>
        <c:gapWidth val="50"/>
        <c:axId val="233944576"/>
        <c:axId val="269670592"/>
      </c:barChart>
      <c:catAx>
        <c:axId val="233944576"/>
        <c:scaling>
          <c:orientation val="minMax"/>
        </c:scaling>
        <c:delete val="0"/>
        <c:axPos val="b"/>
        <c:numFmt formatCode="General" sourceLinked="0"/>
        <c:majorTickMark val="none"/>
        <c:minorTickMark val="none"/>
        <c:tickLblPos val="nextTo"/>
        <c:txPr>
          <a:bodyPr rot="3000000"/>
          <a:lstStyle/>
          <a:p>
            <a:pPr>
              <a:defRPr sz="900" b="0">
                <a:latin typeface="+mj-lt"/>
                <a:cs typeface="Calibri Light" panose="020F0302020204030204" pitchFamily="34" charset="0"/>
              </a:defRPr>
            </a:pPr>
            <a:endParaRPr lang="en-US"/>
          </a:p>
        </c:txPr>
        <c:crossAx val="269670592"/>
        <c:crosses val="autoZero"/>
        <c:auto val="1"/>
        <c:lblAlgn val="ctr"/>
        <c:lblOffset val="100"/>
        <c:noMultiLvlLbl val="0"/>
      </c:catAx>
      <c:valAx>
        <c:axId val="269670592"/>
        <c:scaling>
          <c:orientation val="minMax"/>
          <c:max val="85"/>
          <c:min val="0"/>
        </c:scaling>
        <c:delete val="1"/>
        <c:axPos val="l"/>
        <c:numFmt formatCode="0" sourceLinked="1"/>
        <c:majorTickMark val="out"/>
        <c:minorTickMark val="none"/>
        <c:tickLblPos val="nextTo"/>
        <c:crossAx val="233944576"/>
        <c:crosses val="autoZero"/>
        <c:crossBetween val="between"/>
      </c:valAx>
    </c:plotArea>
    <c:legend>
      <c:legendPos val="r"/>
      <c:layout>
        <c:manualLayout>
          <c:xMode val="edge"/>
          <c:yMode val="edge"/>
          <c:x val="0.14854941983616871"/>
          <c:y val="0"/>
          <c:w val="0.24153821568779574"/>
          <c:h val="0.1309657780380758"/>
        </c:manualLayout>
      </c:layout>
      <c:overlay val="0"/>
      <c:txPr>
        <a:bodyPr/>
        <a:lstStyle/>
        <a:p>
          <a:pPr>
            <a:defRPr sz="1400" b="0">
              <a:latin typeface="+mj-lt"/>
              <a:cs typeface="Calibri Light" panose="020F03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098451301163E-2"/>
          <c:y val="0.15875616979269494"/>
          <c:w val="0.96972901548698842"/>
          <c:h val="0.55395370239656538"/>
        </c:manualLayout>
      </c:layout>
      <c:lineChart>
        <c:grouping val="standard"/>
        <c:varyColors val="0"/>
        <c:ser>
          <c:idx val="0"/>
          <c:order val="0"/>
          <c:tx>
            <c:strRef>
              <c:f>Sheet1!$B$1</c:f>
              <c:strCache>
                <c:ptCount val="1"/>
                <c:pt idx="0">
                  <c:v>CI</c:v>
                </c:pt>
              </c:strCache>
            </c:strRef>
          </c:tx>
          <c:spPr>
            <a:ln w="28575" cap="rnd">
              <a:solidFill>
                <a:schemeClr val="accent1"/>
              </a:solidFill>
              <a:round/>
            </a:ln>
            <a:effectLst/>
          </c:spPr>
          <c:marker>
            <c:symbol val="circle"/>
            <c:size val="5"/>
            <c:spPr>
              <a:solidFill>
                <a:schemeClr val="accent3">
                  <a:lumMod val="50000"/>
                </a:schemeClr>
              </a:solidFill>
              <a:ln w="9525">
                <a:solidFill>
                  <a:schemeClr val="accent4">
                    <a:lumMod val="75000"/>
                  </a:schemeClr>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B28-462A-B94D-24DBEDD160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0.69</c:v>
                </c:pt>
                <c:pt idx="1">
                  <c:v>0.75</c:v>
                </c:pt>
                <c:pt idx="2">
                  <c:v>0.69</c:v>
                </c:pt>
              </c:numCache>
            </c:numRef>
          </c:val>
          <c:smooth val="0"/>
          <c:extLst>
            <c:ext xmlns:c16="http://schemas.microsoft.com/office/drawing/2014/chart" uri="{C3380CC4-5D6E-409C-BE32-E72D297353CC}">
              <c16:uniqueId val="{00000002-85B3-4213-AE7E-9A4282FF80E2}"/>
            </c:ext>
          </c:extLst>
        </c:ser>
        <c:dLbls>
          <c:showLegendKey val="0"/>
          <c:showVal val="0"/>
          <c:showCatName val="0"/>
          <c:showSerName val="0"/>
          <c:showPercent val="0"/>
          <c:showBubbleSize val="0"/>
        </c:dLbls>
        <c:marker val="1"/>
        <c:smooth val="0"/>
        <c:axId val="245836975"/>
        <c:axId val="252372527"/>
      </c:lineChart>
      <c:catAx>
        <c:axId val="245836975"/>
        <c:scaling>
          <c:orientation val="minMax"/>
        </c:scaling>
        <c:delete val="0"/>
        <c:axPos val="b"/>
        <c:numFmt formatCode="General" sourceLinked="1"/>
        <c:majorTickMark val="out"/>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52372527"/>
        <c:crosses val="autoZero"/>
        <c:auto val="1"/>
        <c:lblAlgn val="ctr"/>
        <c:lblOffset val="100"/>
        <c:noMultiLvlLbl val="0"/>
      </c:catAx>
      <c:valAx>
        <c:axId val="252372527"/>
        <c:scaling>
          <c:orientation val="minMax"/>
          <c:min val="0.4"/>
        </c:scaling>
        <c:delete val="1"/>
        <c:axPos val="l"/>
        <c:numFmt formatCode="0%" sourceLinked="1"/>
        <c:majorTickMark val="out"/>
        <c:minorTickMark val="none"/>
        <c:tickLblPos val="nextTo"/>
        <c:crossAx val="245836975"/>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lumMod val="20000"/>
        <a:lumOff val="80000"/>
      </a:schemeClr>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299206183391"/>
          <c:y val="0.14978936244075153"/>
          <c:w val="0.86162914815715175"/>
          <c:h val="0.84893603652245164"/>
        </c:manualLayout>
      </c:layout>
      <c:barChart>
        <c:barDir val="bar"/>
        <c:grouping val="stacked"/>
        <c:varyColors val="0"/>
        <c:ser>
          <c:idx val="0"/>
          <c:order val="0"/>
          <c:tx>
            <c:strRef>
              <c:f>Sheet1!$B$1</c:f>
              <c:strCache>
                <c:ptCount val="1"/>
                <c:pt idx="0">
                  <c:v>Yes</c:v>
                </c:pt>
              </c:strCache>
            </c:strRef>
          </c:tx>
          <c:spPr>
            <a:solidFill>
              <a:schemeClr val="accent1"/>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2026</c:v>
                </c:pt>
                <c:pt idx="1">
                  <c:v>2025</c:v>
                </c:pt>
              </c:numCache>
            </c:numRef>
          </c:cat>
          <c:val>
            <c:numRef>
              <c:f>Sheet1!$B$2:$B$3</c:f>
              <c:numCache>
                <c:formatCode>General</c:formatCode>
                <c:ptCount val="2"/>
                <c:pt idx="0">
                  <c:v>74</c:v>
                </c:pt>
                <c:pt idx="1">
                  <c:v>76</c:v>
                </c:pt>
              </c:numCache>
            </c:numRef>
          </c:val>
          <c:extLst>
            <c:ext xmlns:c16="http://schemas.microsoft.com/office/drawing/2014/chart" uri="{C3380CC4-5D6E-409C-BE32-E72D297353CC}">
              <c16:uniqueId val="{00000000-E136-4709-8DF2-5FF43CC0B705}"/>
            </c:ext>
          </c:extLst>
        </c:ser>
        <c:ser>
          <c:idx val="1"/>
          <c:order val="1"/>
          <c:tx>
            <c:strRef>
              <c:f>Sheet1!$C$1</c:f>
              <c:strCache>
                <c:ptCount val="1"/>
                <c:pt idx="0">
                  <c:v>No, but currently in planning</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2026</c:v>
                </c:pt>
                <c:pt idx="1">
                  <c:v>2025</c:v>
                </c:pt>
              </c:numCache>
            </c:numRef>
          </c:cat>
          <c:val>
            <c:numRef>
              <c:f>Sheet1!$C$2:$C$3</c:f>
              <c:numCache>
                <c:formatCode>General</c:formatCode>
                <c:ptCount val="2"/>
                <c:pt idx="0">
                  <c:v>23</c:v>
                </c:pt>
                <c:pt idx="1">
                  <c:v>17</c:v>
                </c:pt>
              </c:numCache>
            </c:numRef>
          </c:val>
          <c:extLst>
            <c:ext xmlns:c16="http://schemas.microsoft.com/office/drawing/2014/chart" uri="{C3380CC4-5D6E-409C-BE32-E72D297353CC}">
              <c16:uniqueId val="{00000001-E136-4709-8DF2-5FF43CC0B705}"/>
            </c:ext>
          </c:extLst>
        </c:ser>
        <c:ser>
          <c:idx val="2"/>
          <c:order val="2"/>
          <c:tx>
            <c:strRef>
              <c:f>Sheet1!$D$1</c:f>
              <c:strCache>
                <c:ptCount val="1"/>
                <c:pt idx="0">
                  <c:v>No</c:v>
                </c:pt>
              </c:strCache>
            </c:strRef>
          </c:tx>
          <c:spPr>
            <a:solidFill>
              <a:schemeClr val="accent2"/>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2026</c:v>
                </c:pt>
                <c:pt idx="1">
                  <c:v>2025</c:v>
                </c:pt>
              </c:numCache>
            </c:numRef>
          </c:cat>
          <c:val>
            <c:numRef>
              <c:f>Sheet1!$D$2:$D$3</c:f>
              <c:numCache>
                <c:formatCode>General</c:formatCode>
                <c:ptCount val="2"/>
                <c:pt idx="0" formatCode="0">
                  <c:v>3</c:v>
                </c:pt>
                <c:pt idx="1">
                  <c:v>7</c:v>
                </c:pt>
              </c:numCache>
            </c:numRef>
          </c:val>
          <c:extLst>
            <c:ext xmlns:c16="http://schemas.microsoft.com/office/drawing/2014/chart" uri="{C3380CC4-5D6E-409C-BE32-E72D297353CC}">
              <c16:uniqueId val="{00000002-E136-4709-8DF2-5FF43CC0B705}"/>
            </c:ext>
          </c:extLst>
        </c:ser>
        <c:dLbls>
          <c:showLegendKey val="0"/>
          <c:showVal val="1"/>
          <c:showCatName val="0"/>
          <c:showSerName val="0"/>
          <c:showPercent val="0"/>
          <c:showBubbleSize val="0"/>
        </c:dLbls>
        <c:gapWidth val="47"/>
        <c:overlap val="100"/>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17613631307902108"/>
          <c:y val="4.1307001177150672E-2"/>
          <c:w val="0.80920390192024394"/>
          <c:h val="0.11799115143130333"/>
        </c:manualLayout>
      </c:layout>
      <c:overlay val="0"/>
      <c:txPr>
        <a:bodyPr/>
        <a:lstStyle/>
        <a:p>
          <a:pPr>
            <a:defRPr sz="14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299206183391"/>
          <c:y val="0.14978936244075153"/>
          <c:w val="0.86162914815715175"/>
          <c:h val="0.84893603652245164"/>
        </c:manualLayout>
      </c:layout>
      <c:barChart>
        <c:barDir val="bar"/>
        <c:grouping val="stacked"/>
        <c:varyColors val="0"/>
        <c:ser>
          <c:idx val="0"/>
          <c:order val="0"/>
          <c:tx>
            <c:strRef>
              <c:f>Sheet1!$B$1</c:f>
              <c:strCache>
                <c:ptCount val="1"/>
                <c:pt idx="0">
                  <c:v>Yes</c:v>
                </c:pt>
              </c:strCache>
            </c:strRef>
          </c:tx>
          <c:spPr>
            <a:solidFill>
              <a:schemeClr val="accent1"/>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2026</c:v>
                </c:pt>
                <c:pt idx="1">
                  <c:v>2025</c:v>
                </c:pt>
              </c:numCache>
            </c:numRef>
          </c:cat>
          <c:val>
            <c:numRef>
              <c:f>Sheet1!$B$2:$B$3</c:f>
              <c:numCache>
                <c:formatCode>General</c:formatCode>
                <c:ptCount val="2"/>
                <c:pt idx="0">
                  <c:v>70</c:v>
                </c:pt>
                <c:pt idx="1">
                  <c:v>88</c:v>
                </c:pt>
              </c:numCache>
            </c:numRef>
          </c:val>
          <c:extLst>
            <c:ext xmlns:c16="http://schemas.microsoft.com/office/drawing/2014/chart" uri="{C3380CC4-5D6E-409C-BE32-E72D297353CC}">
              <c16:uniqueId val="{00000000-87B6-4BEA-B273-2C866C80FC51}"/>
            </c:ext>
          </c:extLst>
        </c:ser>
        <c:ser>
          <c:idx val="1"/>
          <c:order val="1"/>
          <c:tx>
            <c:strRef>
              <c:f>Sheet1!$C$1</c:f>
              <c:strCache>
                <c:ptCount val="1"/>
                <c:pt idx="0">
                  <c:v>No, but currently in planning</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2026</c:v>
                </c:pt>
                <c:pt idx="1">
                  <c:v>2025</c:v>
                </c:pt>
              </c:numCache>
            </c:numRef>
          </c:cat>
          <c:val>
            <c:numRef>
              <c:f>Sheet1!$C$2:$C$3</c:f>
              <c:numCache>
                <c:formatCode>General</c:formatCode>
                <c:ptCount val="2"/>
                <c:pt idx="0">
                  <c:v>29</c:v>
                </c:pt>
                <c:pt idx="1">
                  <c:v>10</c:v>
                </c:pt>
              </c:numCache>
            </c:numRef>
          </c:val>
          <c:extLst>
            <c:ext xmlns:c16="http://schemas.microsoft.com/office/drawing/2014/chart" uri="{C3380CC4-5D6E-409C-BE32-E72D297353CC}">
              <c16:uniqueId val="{00000001-87B6-4BEA-B273-2C866C80FC51}"/>
            </c:ext>
          </c:extLst>
        </c:ser>
        <c:ser>
          <c:idx val="2"/>
          <c:order val="2"/>
          <c:tx>
            <c:strRef>
              <c:f>Sheet1!$D$1</c:f>
              <c:strCache>
                <c:ptCount val="1"/>
                <c:pt idx="0">
                  <c:v>No</c:v>
                </c:pt>
              </c:strCache>
            </c:strRef>
          </c:tx>
          <c:spPr>
            <a:solidFill>
              <a:schemeClr val="accent2"/>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2026</c:v>
                </c:pt>
                <c:pt idx="1">
                  <c:v>2025</c:v>
                </c:pt>
              </c:numCache>
            </c:numRef>
          </c:cat>
          <c:val>
            <c:numRef>
              <c:f>Sheet1!$D$2:$D$3</c:f>
              <c:numCache>
                <c:formatCode>General</c:formatCode>
                <c:ptCount val="2"/>
                <c:pt idx="0" formatCode="0">
                  <c:v>1</c:v>
                </c:pt>
                <c:pt idx="1">
                  <c:v>2</c:v>
                </c:pt>
              </c:numCache>
            </c:numRef>
          </c:val>
          <c:extLst>
            <c:ext xmlns:c16="http://schemas.microsoft.com/office/drawing/2014/chart" uri="{C3380CC4-5D6E-409C-BE32-E72D297353CC}">
              <c16:uniqueId val="{00000002-87B6-4BEA-B273-2C866C80FC51}"/>
            </c:ext>
          </c:extLst>
        </c:ser>
        <c:dLbls>
          <c:showLegendKey val="0"/>
          <c:showVal val="1"/>
          <c:showCatName val="0"/>
          <c:showSerName val="0"/>
          <c:showPercent val="0"/>
          <c:showBubbleSize val="0"/>
        </c:dLbls>
        <c:gapWidth val="47"/>
        <c:overlap val="100"/>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17613631307902108"/>
          <c:y val="4.1307001177150672E-2"/>
          <c:w val="0.80920390192024394"/>
          <c:h val="0.11799115143130333"/>
        </c:manualLayout>
      </c:layout>
      <c:overlay val="0"/>
      <c:txPr>
        <a:bodyPr/>
        <a:lstStyle/>
        <a:p>
          <a:pPr>
            <a:defRPr sz="14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6023353610449E-2"/>
          <c:y val="9.6733158195695581E-3"/>
          <c:w val="0.90321935761692385"/>
          <c:h val="0.99032668418043046"/>
        </c:manualLayout>
      </c:layout>
      <c:barChart>
        <c:barDir val="bar"/>
        <c:grouping val="clustered"/>
        <c:varyColors val="0"/>
        <c:ser>
          <c:idx val="0"/>
          <c:order val="0"/>
          <c:tx>
            <c:strRef>
              <c:f>Sheet1!$B$1</c:f>
              <c:strCache>
                <c:ptCount val="1"/>
                <c:pt idx="0">
                  <c:v>Yes</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BC6C-431E-B269-3EF4687A3E57}"/>
              </c:ext>
            </c:extLst>
          </c:dPt>
          <c:dPt>
            <c:idx val="17"/>
            <c:invertIfNegative val="0"/>
            <c:bubble3D val="0"/>
            <c:extLst>
              <c:ext xmlns:c16="http://schemas.microsoft.com/office/drawing/2014/chart" uri="{C3380CC4-5D6E-409C-BE32-E72D297353CC}">
                <c16:uniqueId val="{00000001-BC6C-431E-B269-3EF4687A3E57}"/>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Artificial intelligence</c:v>
                </c:pt>
                <c:pt idx="1">
                  <c:v>Data, security and infrastructure</c:v>
                </c:pt>
                <c:pt idx="2">
                  <c:v>Operational agility, efficiency, productivity</c:v>
                </c:pt>
                <c:pt idx="3">
                  <c:v>Profitability/revenue growth</c:v>
                </c:pt>
                <c:pt idx="4">
                  <c:v>Innovation and use cases / R&amp;D</c:v>
                </c:pt>
                <c:pt idx="5">
                  <c:v>Customer experience, transparency, trust</c:v>
                </c:pt>
                <c:pt idx="6">
                  <c:v>Human and tech/machine integration</c:v>
                </c:pt>
                <c:pt idx="7">
                  <c:v>Value management, investment measurement </c:v>
                </c:pt>
                <c:pt idx="8">
                  <c:v>Scalability and resilience (including cost)</c:v>
                </c:pt>
                <c:pt idx="9">
                  <c:v>Sustainability and energy consumption</c:v>
                </c:pt>
                <c:pt idx="10">
                  <c:v>Partnerships and collaborations</c:v>
                </c:pt>
                <c:pt idx="11">
                  <c:v>Responsible use, regulatory compliance</c:v>
                </c:pt>
                <c:pt idx="12">
                  <c:v>Governance (inc. investment, ethics, leadership</c:v>
                </c:pt>
                <c:pt idx="13">
                  <c:v>Restructuring and change management</c:v>
                </c:pt>
              </c:strCache>
            </c:strRef>
          </c:cat>
          <c:val>
            <c:numRef>
              <c:f>Sheet1!$B$2:$B$15</c:f>
              <c:numCache>
                <c:formatCode>0</c:formatCode>
                <c:ptCount val="14"/>
                <c:pt idx="0">
                  <c:v>57</c:v>
                </c:pt>
                <c:pt idx="1">
                  <c:v>38</c:v>
                </c:pt>
                <c:pt idx="2">
                  <c:v>39</c:v>
                </c:pt>
                <c:pt idx="3">
                  <c:v>31</c:v>
                </c:pt>
                <c:pt idx="4">
                  <c:v>31</c:v>
                </c:pt>
                <c:pt idx="5">
                  <c:v>22</c:v>
                </c:pt>
                <c:pt idx="6">
                  <c:v>27</c:v>
                </c:pt>
                <c:pt idx="7">
                  <c:v>29</c:v>
                </c:pt>
                <c:pt idx="8">
                  <c:v>17</c:v>
                </c:pt>
                <c:pt idx="9">
                  <c:v>27</c:v>
                </c:pt>
                <c:pt idx="10">
                  <c:v>17</c:v>
                </c:pt>
                <c:pt idx="11">
                  <c:v>26</c:v>
                </c:pt>
                <c:pt idx="12">
                  <c:v>19</c:v>
                </c:pt>
                <c:pt idx="13">
                  <c:v>25</c:v>
                </c:pt>
              </c:numCache>
            </c:numRef>
          </c:val>
          <c:extLst>
            <c:ext xmlns:c16="http://schemas.microsoft.com/office/drawing/2014/chart" uri="{C3380CC4-5D6E-409C-BE32-E72D297353CC}">
              <c16:uniqueId val="{00000002-BC6C-431E-B269-3EF4687A3E57}"/>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72"/>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82701822219763"/>
          <c:y val="9.6733158195695581E-3"/>
          <c:w val="0.53817298177780248"/>
          <c:h val="0.99032668418043046"/>
        </c:manualLayout>
      </c:layout>
      <c:barChart>
        <c:barDir val="bar"/>
        <c:grouping val="clustered"/>
        <c:varyColors val="0"/>
        <c:ser>
          <c:idx val="0"/>
          <c:order val="0"/>
          <c:tx>
            <c:strRef>
              <c:f>Sheet1!$B$1</c:f>
              <c:strCache>
                <c:ptCount val="1"/>
                <c:pt idx="0">
                  <c:v>Yes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7074-1749-B06E-774F25D48D63}"/>
              </c:ext>
            </c:extLst>
          </c:dPt>
          <c:dPt>
            <c:idx val="17"/>
            <c:invertIfNegative val="0"/>
            <c:bubble3D val="0"/>
            <c:extLst>
              <c:ext xmlns:c16="http://schemas.microsoft.com/office/drawing/2014/chart" uri="{C3380CC4-5D6E-409C-BE32-E72D297353CC}">
                <c16:uniqueId val="{00000002-7074-1749-B06E-774F25D48D63}"/>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Artificial intelligence</c:v>
                </c:pt>
                <c:pt idx="1">
                  <c:v>Data, security and infrastructure</c:v>
                </c:pt>
                <c:pt idx="2">
                  <c:v>Operational agility, efficiency, productivity</c:v>
                </c:pt>
                <c:pt idx="3">
                  <c:v>Profitability/revenue growth</c:v>
                </c:pt>
                <c:pt idx="4">
                  <c:v>Innovation and use cases / R&amp;D</c:v>
                </c:pt>
                <c:pt idx="5">
                  <c:v>Customer experience, transparency, trust</c:v>
                </c:pt>
                <c:pt idx="6">
                  <c:v>Human and tech/machine integration</c:v>
                </c:pt>
                <c:pt idx="7">
                  <c:v>Value management, investment measurement </c:v>
                </c:pt>
                <c:pt idx="8">
                  <c:v>Scalability and resilience (including cost)</c:v>
                </c:pt>
                <c:pt idx="9">
                  <c:v>Sustainability and energy consumption</c:v>
                </c:pt>
                <c:pt idx="10">
                  <c:v>Partnerships and collaborations</c:v>
                </c:pt>
                <c:pt idx="11">
                  <c:v>Responsible use, regulatory compliance</c:v>
                </c:pt>
                <c:pt idx="12">
                  <c:v>Governance (inc. investment, ethics, leadership</c:v>
                </c:pt>
                <c:pt idx="13">
                  <c:v>Restructuring and change management</c:v>
                </c:pt>
              </c:strCache>
            </c:strRef>
          </c:cat>
          <c:val>
            <c:numRef>
              <c:f>Sheet1!$B$2:$B$15</c:f>
              <c:numCache>
                <c:formatCode>0</c:formatCode>
                <c:ptCount val="14"/>
                <c:pt idx="0">
                  <c:v>50</c:v>
                </c:pt>
                <c:pt idx="1">
                  <c:v>42</c:v>
                </c:pt>
                <c:pt idx="2">
                  <c:v>36</c:v>
                </c:pt>
                <c:pt idx="3">
                  <c:v>31</c:v>
                </c:pt>
                <c:pt idx="4">
                  <c:v>31</c:v>
                </c:pt>
                <c:pt idx="5">
                  <c:v>31</c:v>
                </c:pt>
                <c:pt idx="6">
                  <c:v>31</c:v>
                </c:pt>
                <c:pt idx="7">
                  <c:v>28</c:v>
                </c:pt>
                <c:pt idx="8">
                  <c:v>28</c:v>
                </c:pt>
                <c:pt idx="9">
                  <c:v>27</c:v>
                </c:pt>
                <c:pt idx="10">
                  <c:v>22</c:v>
                </c:pt>
                <c:pt idx="11">
                  <c:v>22</c:v>
                </c:pt>
                <c:pt idx="12">
                  <c:v>20</c:v>
                </c:pt>
                <c:pt idx="13">
                  <c:v>19</c:v>
                </c:pt>
              </c:numCache>
            </c:numRef>
          </c:val>
          <c:extLst>
            <c:ext xmlns:c16="http://schemas.microsoft.com/office/drawing/2014/chart" uri="{C3380CC4-5D6E-409C-BE32-E72D297353CC}">
              <c16:uniqueId val="{00000003-7074-1749-B06E-774F25D48D63}"/>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8995407902943E-2"/>
          <c:y val="0.26331202416806998"/>
          <c:w val="0.9530209840726972"/>
          <c:h val="0.56012835359804336"/>
        </c:manualLayout>
      </c:layout>
      <c:barChart>
        <c:barDir val="col"/>
        <c:grouping val="stacked"/>
        <c:varyColors val="0"/>
        <c:ser>
          <c:idx val="0"/>
          <c:order val="0"/>
          <c:tx>
            <c:strRef>
              <c:f>Sheet1!$A$4</c:f>
              <c:strCache>
                <c:ptCount val="1"/>
                <c:pt idx="0">
                  <c:v>Very negative</c:v>
                </c:pt>
              </c:strCache>
            </c:strRef>
          </c:tx>
          <c:spPr>
            <a:solidFill>
              <a:schemeClr val="tx1"/>
            </a:solidFill>
            <a:ln w="11998">
              <a:noFill/>
              <a:prstDash val="solid"/>
            </a:ln>
          </c:spPr>
          <c:invertIfNegative val="0"/>
          <c:dPt>
            <c:idx val="0"/>
            <c:invertIfNegative val="0"/>
            <c:bubble3D val="0"/>
            <c:extLst>
              <c:ext xmlns:c16="http://schemas.microsoft.com/office/drawing/2014/chart" uri="{C3380CC4-5D6E-409C-BE32-E72D297353CC}">
                <c16:uniqueId val="{00000000-08D9-4392-A306-514A4089F380}"/>
              </c:ext>
            </c:extLst>
          </c:dPt>
          <c:dPt>
            <c:idx val="1"/>
            <c:invertIfNegative val="0"/>
            <c:bubble3D val="0"/>
            <c:extLst>
              <c:ext xmlns:c16="http://schemas.microsoft.com/office/drawing/2014/chart" uri="{C3380CC4-5D6E-409C-BE32-E72D297353CC}">
                <c16:uniqueId val="{00000001-08D9-4392-A306-514A4089F380}"/>
              </c:ext>
            </c:extLst>
          </c:dPt>
          <c:dLbls>
            <c:dLbl>
              <c:idx val="0"/>
              <c:delete val="1"/>
              <c:extLst>
                <c:ext xmlns:c15="http://schemas.microsoft.com/office/drawing/2012/chart" uri="{CE6537A1-D6FC-4f65-9D91-7224C49458BB}"/>
                <c:ext xmlns:c16="http://schemas.microsoft.com/office/drawing/2014/chart" uri="{C3380CC4-5D6E-409C-BE32-E72D297353CC}">
                  <c16:uniqueId val="{00000000-08D9-4392-A306-514A4089F380}"/>
                </c:ext>
              </c:extLst>
            </c:dLbl>
            <c:spPr>
              <a:noFill/>
              <a:ln>
                <a:noFill/>
              </a:ln>
              <a:effectLst/>
            </c:spPr>
            <c:txPr>
              <a:bodyPr/>
              <a:lstStyle/>
              <a:p>
                <a:pPr>
                  <a:defRPr sz="1500" b="1">
                    <a:solidFill>
                      <a:schemeClr val="bg1"/>
                    </a:solidFill>
                    <a:latin typeface="+mj-lt"/>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Sheet1!$B$3:$E$3</c:f>
              <c:strCache>
                <c:ptCount val="4"/>
                <c:pt idx="0">
                  <c:v>Negative</c:v>
                </c:pt>
                <c:pt idx="1">
                  <c:v>Positive</c:v>
                </c:pt>
                <c:pt idx="2">
                  <c:v>Negative</c:v>
                </c:pt>
                <c:pt idx="3">
                  <c:v>Positive</c:v>
                </c:pt>
              </c:strCache>
            </c:strRef>
          </c:cat>
          <c:val>
            <c:numRef>
              <c:f>Sheet1!$B$4:$E$4</c:f>
              <c:numCache>
                <c:formatCode>General</c:formatCode>
                <c:ptCount val="4"/>
                <c:pt idx="0">
                  <c:v>0</c:v>
                </c:pt>
                <c:pt idx="2">
                  <c:v>0</c:v>
                </c:pt>
              </c:numCache>
            </c:numRef>
          </c:val>
          <c:extLst>
            <c:ext xmlns:c16="http://schemas.microsoft.com/office/drawing/2014/chart" uri="{C3380CC4-5D6E-409C-BE32-E72D297353CC}">
              <c16:uniqueId val="{00000002-08D9-4392-A306-514A4089F380}"/>
            </c:ext>
          </c:extLst>
        </c:ser>
        <c:ser>
          <c:idx val="3"/>
          <c:order val="1"/>
          <c:tx>
            <c:strRef>
              <c:f>Sheet1!$A$5</c:f>
              <c:strCache>
                <c:ptCount val="1"/>
                <c:pt idx="0">
                  <c:v>Negative</c:v>
                </c:pt>
              </c:strCache>
            </c:strRef>
          </c:tx>
          <c:spPr>
            <a:solidFill>
              <a:schemeClr val="tx1">
                <a:lumMod val="60000"/>
                <a:lumOff val="40000"/>
              </a:schemeClr>
            </a:solidFill>
          </c:spPr>
          <c:invertIfNegative val="0"/>
          <c:cat>
            <c:strRef>
              <c:f>Sheet1!$B$3:$E$3</c:f>
              <c:strCache>
                <c:ptCount val="4"/>
                <c:pt idx="0">
                  <c:v>Negative</c:v>
                </c:pt>
                <c:pt idx="1">
                  <c:v>Positive</c:v>
                </c:pt>
                <c:pt idx="2">
                  <c:v>Negative</c:v>
                </c:pt>
                <c:pt idx="3">
                  <c:v>Positive</c:v>
                </c:pt>
              </c:strCache>
            </c:strRef>
          </c:cat>
          <c:val>
            <c:numRef>
              <c:f>Sheet1!$B$5:$E$5</c:f>
              <c:numCache>
                <c:formatCode>General</c:formatCode>
                <c:ptCount val="4"/>
                <c:pt idx="0">
                  <c:v>1</c:v>
                </c:pt>
                <c:pt idx="2">
                  <c:v>1</c:v>
                </c:pt>
              </c:numCache>
            </c:numRef>
          </c:val>
          <c:extLst>
            <c:ext xmlns:c16="http://schemas.microsoft.com/office/drawing/2014/chart" uri="{C3380CC4-5D6E-409C-BE32-E72D297353CC}">
              <c16:uniqueId val="{00000003-08D9-4392-A306-514A4089F380}"/>
            </c:ext>
          </c:extLst>
        </c:ser>
        <c:ser>
          <c:idx val="1"/>
          <c:order val="2"/>
          <c:tx>
            <c:strRef>
              <c:f>Sheet1!$A$6</c:f>
              <c:strCache>
                <c:ptCount val="1"/>
                <c:pt idx="0">
                  <c:v>Slightly negative</c:v>
                </c:pt>
              </c:strCache>
            </c:strRef>
          </c:tx>
          <c:spPr>
            <a:solidFill>
              <a:schemeClr val="accent5"/>
            </a:solidFill>
            <a:ln w="11998">
              <a:noFill/>
              <a:prstDash val="solid"/>
            </a:ln>
          </c:spPr>
          <c:invertIfNegative val="0"/>
          <c:dPt>
            <c:idx val="0"/>
            <c:invertIfNegative val="0"/>
            <c:bubble3D val="0"/>
            <c:extLst>
              <c:ext xmlns:c16="http://schemas.microsoft.com/office/drawing/2014/chart" uri="{C3380CC4-5D6E-409C-BE32-E72D297353CC}">
                <c16:uniqueId val="{00000004-08D9-4392-A306-514A4089F380}"/>
              </c:ext>
            </c:extLst>
          </c:dPt>
          <c:dPt>
            <c:idx val="1"/>
            <c:invertIfNegative val="0"/>
            <c:bubble3D val="0"/>
            <c:extLst>
              <c:ext xmlns:c16="http://schemas.microsoft.com/office/drawing/2014/chart" uri="{C3380CC4-5D6E-409C-BE32-E72D297353CC}">
                <c16:uniqueId val="{00000005-08D9-4392-A306-514A4089F380}"/>
              </c:ext>
            </c:extLst>
          </c:dPt>
          <c:dLbls>
            <c:dLbl>
              <c:idx val="2"/>
              <c:delete val="1"/>
              <c:extLst>
                <c:ext xmlns:c15="http://schemas.microsoft.com/office/drawing/2012/chart" uri="{CE6537A1-D6FC-4f65-9D91-7224C49458BB}"/>
                <c:ext xmlns:c16="http://schemas.microsoft.com/office/drawing/2014/chart" uri="{C3380CC4-5D6E-409C-BE32-E72D297353CC}">
                  <c16:uniqueId val="{00000006-08D9-4392-A306-514A4089F380}"/>
                </c:ext>
              </c:extLst>
            </c:dLbl>
            <c:spPr>
              <a:noFill/>
              <a:ln>
                <a:noFill/>
              </a:ln>
              <a:effectLst/>
            </c:spPr>
            <c:txPr>
              <a:bodyPr wrap="square" lIns="38100" tIns="19050" rIns="38100" bIns="19050" anchor="ctr">
                <a:spAutoFit/>
              </a:bodyPr>
              <a:lstStyle/>
              <a:p>
                <a:pPr>
                  <a:defRPr sz="1500" b="1">
                    <a:solidFill>
                      <a:schemeClr val="tx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Negative</c:v>
                </c:pt>
                <c:pt idx="1">
                  <c:v>Positive</c:v>
                </c:pt>
                <c:pt idx="2">
                  <c:v>Negative</c:v>
                </c:pt>
                <c:pt idx="3">
                  <c:v>Positive</c:v>
                </c:pt>
              </c:strCache>
            </c:strRef>
          </c:cat>
          <c:val>
            <c:numRef>
              <c:f>Sheet1!$B$6:$E$6</c:f>
              <c:numCache>
                <c:formatCode>General</c:formatCode>
                <c:ptCount val="4"/>
                <c:pt idx="0">
                  <c:v>3</c:v>
                </c:pt>
                <c:pt idx="2">
                  <c:v>3</c:v>
                </c:pt>
              </c:numCache>
            </c:numRef>
          </c:val>
          <c:extLst>
            <c:ext xmlns:c16="http://schemas.microsoft.com/office/drawing/2014/chart" uri="{C3380CC4-5D6E-409C-BE32-E72D297353CC}">
              <c16:uniqueId val="{00000007-08D9-4392-A306-514A4089F380}"/>
            </c:ext>
          </c:extLst>
        </c:ser>
        <c:ser>
          <c:idx val="2"/>
          <c:order val="3"/>
          <c:tx>
            <c:strRef>
              <c:f>Sheet1!$A$7</c:f>
              <c:strCache>
                <c:ptCount val="1"/>
                <c:pt idx="0">
                  <c:v>Total negative</c:v>
                </c:pt>
              </c:strCache>
            </c:strRef>
          </c:tx>
          <c:spPr>
            <a:noFill/>
            <a:ln>
              <a:noFill/>
            </a:ln>
          </c:spPr>
          <c:invertIfNegative val="0"/>
          <c:dLbls>
            <c:spPr>
              <a:noFill/>
              <a:ln>
                <a:noFill/>
              </a:ln>
              <a:effectLst/>
            </c:spPr>
            <c:txPr>
              <a:bodyPr/>
              <a:lstStyle/>
              <a:p>
                <a:pPr>
                  <a:defRPr sz="1500" b="1">
                    <a:solidFill>
                      <a:schemeClr val="tx1"/>
                    </a:solidFill>
                    <a:latin typeface="+mj-lt"/>
                    <a:cs typeface="Calibri Light" panose="020F03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Sheet1!$B$3:$E$3</c:f>
              <c:strCache>
                <c:ptCount val="4"/>
                <c:pt idx="0">
                  <c:v>Negative</c:v>
                </c:pt>
                <c:pt idx="1">
                  <c:v>Positive</c:v>
                </c:pt>
                <c:pt idx="2">
                  <c:v>Negative</c:v>
                </c:pt>
                <c:pt idx="3">
                  <c:v>Positive</c:v>
                </c:pt>
              </c:strCache>
            </c:strRef>
          </c:cat>
          <c:val>
            <c:numRef>
              <c:f>Sheet1!$B$7:$E$7</c:f>
              <c:numCache>
                <c:formatCode>General</c:formatCode>
                <c:ptCount val="4"/>
                <c:pt idx="0">
                  <c:v>4</c:v>
                </c:pt>
                <c:pt idx="2">
                  <c:v>4</c:v>
                </c:pt>
              </c:numCache>
            </c:numRef>
          </c:val>
          <c:extLst>
            <c:ext xmlns:c16="http://schemas.microsoft.com/office/drawing/2014/chart" uri="{C3380CC4-5D6E-409C-BE32-E72D297353CC}">
              <c16:uniqueId val="{00000008-08D9-4392-A306-514A4089F380}"/>
            </c:ext>
          </c:extLst>
        </c:ser>
        <c:ser>
          <c:idx val="4"/>
          <c:order val="4"/>
          <c:tx>
            <c:strRef>
              <c:f>Sheet1!$A$8</c:f>
              <c:strCache>
                <c:ptCount val="1"/>
                <c:pt idx="0">
                  <c:v>Very positive</c:v>
                </c:pt>
              </c:strCache>
            </c:strRef>
          </c:tx>
          <c:spPr>
            <a:solidFill>
              <a:schemeClr val="accent3"/>
            </a:solidFill>
            <a:ln>
              <a:noFill/>
            </a:ln>
          </c:spPr>
          <c:invertIfNegative val="0"/>
          <c:dLbls>
            <c:spPr>
              <a:ln>
                <a:noFill/>
              </a:ln>
            </c:spPr>
            <c:txPr>
              <a:bodyPr/>
              <a:lstStyle/>
              <a:p>
                <a:pPr>
                  <a:defRPr sz="1500" b="1">
                    <a:solidFill>
                      <a:schemeClr val="bg1"/>
                    </a:solidFill>
                    <a:latin typeface="+mj-lt"/>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Negative</c:v>
                </c:pt>
                <c:pt idx="1">
                  <c:v>Positive</c:v>
                </c:pt>
                <c:pt idx="2">
                  <c:v>Negative</c:v>
                </c:pt>
                <c:pt idx="3">
                  <c:v>Positive</c:v>
                </c:pt>
              </c:strCache>
            </c:strRef>
          </c:cat>
          <c:val>
            <c:numRef>
              <c:f>Sheet1!$B$8:$E$8</c:f>
              <c:numCache>
                <c:formatCode>General</c:formatCode>
                <c:ptCount val="4"/>
                <c:pt idx="1">
                  <c:v>37</c:v>
                </c:pt>
                <c:pt idx="3">
                  <c:v>39</c:v>
                </c:pt>
              </c:numCache>
            </c:numRef>
          </c:val>
          <c:extLst>
            <c:ext xmlns:c16="http://schemas.microsoft.com/office/drawing/2014/chart" uri="{C3380CC4-5D6E-409C-BE32-E72D297353CC}">
              <c16:uniqueId val="{00000009-08D9-4392-A306-514A4089F380}"/>
            </c:ext>
          </c:extLst>
        </c:ser>
        <c:ser>
          <c:idx val="5"/>
          <c:order val="5"/>
          <c:tx>
            <c:strRef>
              <c:f>Sheet1!$A$9</c:f>
              <c:strCache>
                <c:ptCount val="1"/>
                <c:pt idx="0">
                  <c:v>Positive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5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Negative</c:v>
                </c:pt>
                <c:pt idx="1">
                  <c:v>Positive</c:v>
                </c:pt>
                <c:pt idx="2">
                  <c:v>Negative</c:v>
                </c:pt>
                <c:pt idx="3">
                  <c:v>Positive</c:v>
                </c:pt>
              </c:strCache>
            </c:strRef>
          </c:cat>
          <c:val>
            <c:numRef>
              <c:f>Sheet1!$B$9:$E$9</c:f>
              <c:numCache>
                <c:formatCode>General</c:formatCode>
                <c:ptCount val="4"/>
                <c:pt idx="1">
                  <c:v>38</c:v>
                </c:pt>
                <c:pt idx="3">
                  <c:v>37</c:v>
                </c:pt>
              </c:numCache>
            </c:numRef>
          </c:val>
          <c:extLst>
            <c:ext xmlns:c16="http://schemas.microsoft.com/office/drawing/2014/chart" uri="{C3380CC4-5D6E-409C-BE32-E72D297353CC}">
              <c16:uniqueId val="{0000000A-08D9-4392-A306-514A4089F380}"/>
            </c:ext>
          </c:extLst>
        </c:ser>
        <c:ser>
          <c:idx val="6"/>
          <c:order val="6"/>
          <c:tx>
            <c:strRef>
              <c:f>Sheet1!$A$10</c:f>
              <c:strCache>
                <c:ptCount val="1"/>
                <c:pt idx="0">
                  <c:v>Slightly positive</c:v>
                </c:pt>
              </c:strCache>
            </c:strRef>
          </c:tx>
          <c:spPr>
            <a:solidFill>
              <a:schemeClr val="accent1">
                <a:lumMod val="20000"/>
                <a:lumOff val="80000"/>
              </a:schemeClr>
            </a:solidFill>
            <a:ln>
              <a:noFill/>
            </a:ln>
          </c:spPr>
          <c:invertIfNegative val="0"/>
          <c:dPt>
            <c:idx val="1"/>
            <c:invertIfNegative val="0"/>
            <c:bubble3D val="0"/>
            <c:extLst>
              <c:ext xmlns:c16="http://schemas.microsoft.com/office/drawing/2014/chart" uri="{C3380CC4-5D6E-409C-BE32-E72D297353CC}">
                <c16:uniqueId val="{0000000B-08D9-4392-A306-514A4089F380}"/>
              </c:ext>
            </c:extLst>
          </c:dPt>
          <c:dLbls>
            <c:spPr>
              <a:noFill/>
              <a:ln>
                <a:noFill/>
              </a:ln>
              <a:effectLst/>
            </c:spPr>
            <c:txPr>
              <a:bodyPr wrap="square" lIns="38100" tIns="19050" rIns="38100" bIns="19050" anchor="ctr">
                <a:spAutoFit/>
              </a:bodyPr>
              <a:lstStyle/>
              <a:p>
                <a:pPr>
                  <a:defRPr sz="1500" b="1">
                    <a:solidFill>
                      <a:schemeClr val="tx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Negative</c:v>
                </c:pt>
                <c:pt idx="1">
                  <c:v>Positive</c:v>
                </c:pt>
                <c:pt idx="2">
                  <c:v>Negative</c:v>
                </c:pt>
                <c:pt idx="3">
                  <c:v>Positive</c:v>
                </c:pt>
              </c:strCache>
            </c:strRef>
          </c:cat>
          <c:val>
            <c:numRef>
              <c:f>Sheet1!$B$10:$E$10</c:f>
              <c:numCache>
                <c:formatCode>General</c:formatCode>
                <c:ptCount val="4"/>
                <c:pt idx="1">
                  <c:v>17</c:v>
                </c:pt>
                <c:pt idx="3">
                  <c:v>18</c:v>
                </c:pt>
              </c:numCache>
            </c:numRef>
          </c:val>
          <c:extLst>
            <c:ext xmlns:c16="http://schemas.microsoft.com/office/drawing/2014/chart" uri="{C3380CC4-5D6E-409C-BE32-E72D297353CC}">
              <c16:uniqueId val="{0000000C-08D9-4392-A306-514A4089F380}"/>
            </c:ext>
          </c:extLst>
        </c:ser>
        <c:ser>
          <c:idx val="7"/>
          <c:order val="7"/>
          <c:tx>
            <c:strRef>
              <c:f>Sheet1!$A$11</c:f>
              <c:strCache>
                <c:ptCount val="1"/>
                <c:pt idx="0">
                  <c:v>Total positive</c:v>
                </c:pt>
              </c:strCache>
            </c:strRef>
          </c:tx>
          <c:spPr>
            <a:noFill/>
            <a:ln>
              <a:noFill/>
            </a:ln>
          </c:spPr>
          <c:invertIfNegative val="0"/>
          <c:dLbls>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mj-lt"/>
                    <a:ea typeface="Geneva"/>
                    <a:cs typeface="Calibri Light" panose="020F03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Negative</c:v>
                </c:pt>
                <c:pt idx="1">
                  <c:v>Positive</c:v>
                </c:pt>
                <c:pt idx="2">
                  <c:v>Negative</c:v>
                </c:pt>
                <c:pt idx="3">
                  <c:v>Positive</c:v>
                </c:pt>
              </c:strCache>
            </c:strRef>
          </c:cat>
          <c:val>
            <c:numRef>
              <c:f>Sheet1!$B$11:$E$11</c:f>
              <c:numCache>
                <c:formatCode>General</c:formatCode>
                <c:ptCount val="4"/>
                <c:pt idx="1">
                  <c:v>92</c:v>
                </c:pt>
                <c:pt idx="3">
                  <c:v>94</c:v>
                </c:pt>
              </c:numCache>
            </c:numRef>
          </c:val>
          <c:extLst>
            <c:ext xmlns:c16="http://schemas.microsoft.com/office/drawing/2014/chart" uri="{C3380CC4-5D6E-409C-BE32-E72D297353CC}">
              <c16:uniqueId val="{0000000D-08D9-4392-A306-514A4089F380}"/>
            </c:ext>
          </c:extLst>
        </c:ser>
        <c:dLbls>
          <c:showLegendKey val="0"/>
          <c:showVal val="0"/>
          <c:showCatName val="0"/>
          <c:showSerName val="0"/>
          <c:showPercent val="0"/>
          <c:showBubbleSize val="0"/>
        </c:dLbls>
        <c:gapWidth val="40"/>
        <c:overlap val="100"/>
        <c:axId val="255193600"/>
        <c:axId val="261194880"/>
      </c:barChart>
      <c:catAx>
        <c:axId val="255193600"/>
        <c:scaling>
          <c:orientation val="minMax"/>
        </c:scaling>
        <c:delete val="0"/>
        <c:axPos val="b"/>
        <c:majorGridlines>
          <c:spPr>
            <a:ln>
              <a:solidFill>
                <a:schemeClr val="bg2">
                  <a:lumMod val="50000"/>
                </a:schemeClr>
              </a:solidFill>
              <a:prstDash val="dash"/>
            </a:ln>
          </c:spPr>
        </c:majorGridlines>
        <c:numFmt formatCode="@" sourceLinked="0"/>
        <c:majorTickMark val="out"/>
        <c:minorTickMark val="none"/>
        <c:tickLblPos val="nextTo"/>
        <c:spPr>
          <a:ln w="11998">
            <a:solidFill>
              <a:srgbClr val="969696"/>
            </a:solidFill>
            <a:prstDash val="solid"/>
          </a:ln>
        </c:spPr>
        <c:txPr>
          <a:bodyPr rot="0" vert="horz"/>
          <a:lstStyle/>
          <a:p>
            <a:pPr algn="ctr">
              <a:defRPr lang="en-US" sz="1500" b="0" i="0" u="none" strike="noStrike" kern="1200" baseline="0">
                <a:solidFill>
                  <a:schemeClr val="tx1"/>
                </a:solidFill>
                <a:latin typeface="+mj-lt"/>
                <a:ea typeface="Arial"/>
                <a:cs typeface="Calibri Light" panose="020F0302020204030204" pitchFamily="34" charset="0"/>
              </a:defRPr>
            </a:pPr>
            <a:endParaRPr lang="en-US"/>
          </a:p>
        </c:txPr>
        <c:crossAx val="261194880"/>
        <c:crossesAt val="0"/>
        <c:auto val="1"/>
        <c:lblAlgn val="ctr"/>
        <c:lblOffset val="100"/>
        <c:tickLblSkip val="1"/>
        <c:tickMarkSkip val="2"/>
        <c:noMultiLvlLbl val="0"/>
      </c:catAx>
      <c:valAx>
        <c:axId val="261194880"/>
        <c:scaling>
          <c:orientation val="minMax"/>
          <c:max val="100"/>
          <c:min val="0"/>
        </c:scaling>
        <c:delete val="1"/>
        <c:axPos val="l"/>
        <c:numFmt formatCode="0" sourceLinked="0"/>
        <c:majorTickMark val="none"/>
        <c:minorTickMark val="none"/>
        <c:tickLblPos val="nextTo"/>
        <c:crossAx val="255193600"/>
        <c:crosses val="autoZero"/>
        <c:crossBetween val="between"/>
        <c:majorUnit val="25"/>
        <c:minorUnit val="10"/>
      </c:valAx>
      <c:spPr>
        <a:noFill/>
        <a:ln w="23996">
          <a:noFill/>
        </a:ln>
      </c:spPr>
    </c:plotArea>
    <c:legend>
      <c:legendPos val="t"/>
      <c:legendEntry>
        <c:idx val="3"/>
        <c:delete val="1"/>
      </c:legendEntry>
      <c:legendEntry>
        <c:idx val="7"/>
        <c:delete val="1"/>
      </c:legendEntry>
      <c:overlay val="0"/>
      <c:txPr>
        <a:bodyPr/>
        <a:lstStyle/>
        <a:p>
          <a:pPr>
            <a:defRPr sz="1200">
              <a:solidFill>
                <a:schemeClr val="tx1"/>
              </a:solidFill>
              <a:latin typeface="+mn-lt"/>
            </a:defRPr>
          </a:pPr>
          <a:endParaRPr lang="en-US"/>
        </a:p>
      </c:txPr>
    </c:legend>
    <c:plotVisOnly val="1"/>
    <c:dispBlanksAs val="gap"/>
    <c:showDLblsOverMax val="0"/>
  </c:chart>
  <c:spPr>
    <a:noFill/>
    <a:ln>
      <a:noFill/>
    </a:ln>
  </c:spPr>
  <c:txPr>
    <a:bodyPr/>
    <a:lstStyle/>
    <a:p>
      <a:pPr>
        <a:defRPr sz="1400" b="0" i="0" u="none" strike="noStrike" baseline="0">
          <a:solidFill>
            <a:srgbClr val="000000"/>
          </a:solidFill>
          <a:latin typeface="Geneva"/>
          <a:ea typeface="Geneva"/>
          <a:cs typeface="Genev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04008602593751"/>
          <c:y val="0.11536012248430334"/>
          <c:w val="0.50878531789091286"/>
          <c:h val="0.88463987751569673"/>
        </c:manualLayout>
      </c:layout>
      <c:barChart>
        <c:barDir val="bar"/>
        <c:grouping val="stacked"/>
        <c:varyColors val="0"/>
        <c:ser>
          <c:idx val="0"/>
          <c:order val="0"/>
          <c:tx>
            <c:strRef>
              <c:f>Sheet1!$B$1</c:f>
              <c:strCache>
                <c:ptCount val="1"/>
                <c:pt idx="0">
                  <c:v>Priority investment</c:v>
                </c:pt>
              </c:strCache>
            </c:strRef>
          </c:tx>
          <c:spPr>
            <a:solidFill>
              <a:schemeClr val="accent3"/>
            </a:solidFill>
          </c:spPr>
          <c:invertIfNegative val="0"/>
          <c:dPt>
            <c:idx val="11"/>
            <c:invertIfNegative val="0"/>
            <c:bubble3D val="0"/>
            <c:extLst>
              <c:ext xmlns:c16="http://schemas.microsoft.com/office/drawing/2014/chart" uri="{C3380CC4-5D6E-409C-BE32-E72D297353CC}">
                <c16:uniqueId val="{00000000-5365-417F-958E-1206D8FE7FEF}"/>
              </c:ext>
            </c:extLst>
          </c:dPt>
          <c:dPt>
            <c:idx val="17"/>
            <c:invertIfNegative val="0"/>
            <c:bubble3D val="0"/>
            <c:extLst>
              <c:ext xmlns:c16="http://schemas.microsoft.com/office/drawing/2014/chart" uri="{C3380CC4-5D6E-409C-BE32-E72D297353CC}">
                <c16:uniqueId val="{00000002-BE58-4211-BB7E-868EC0614EC2}"/>
              </c:ext>
            </c:extLst>
          </c:dPt>
          <c:dLbls>
            <c:spPr>
              <a:noFill/>
              <a:ln>
                <a:noFill/>
              </a:ln>
              <a:effectLst/>
            </c:spPr>
            <c:txPr>
              <a:bodyPr wrap="square" lIns="38100" tIns="19050" rIns="38100" bIns="19050" anchor="ctr">
                <a:spAutoFit/>
              </a:bodyPr>
              <a:lstStyle/>
              <a:p>
                <a:pPr>
                  <a:defRPr sz="110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Artificial intelligence</c:v>
                </c:pt>
                <c:pt idx="1">
                  <c:v>Profitability/revenue growth</c:v>
                </c:pt>
                <c:pt idx="2">
                  <c:v>Data, infrastructure and security</c:v>
                </c:pt>
                <c:pt idx="3">
                  <c:v>Operational agility, efficiency and productivity</c:v>
                </c:pt>
                <c:pt idx="4">
                  <c:v>Int/ext partnerships and collaborations</c:v>
                </c:pt>
                <c:pt idx="5">
                  <c:v>Sustainability and energy consumption</c:v>
                </c:pt>
                <c:pt idx="6">
                  <c:v>Human and tech/machine integration</c:v>
                </c:pt>
                <c:pt idx="7">
                  <c:v>Customer experience, transparency &amp; trust</c:v>
                </c:pt>
                <c:pt idx="8">
                  <c:v>Innovation and use cases / R&amp;D</c:v>
                </c:pt>
                <c:pt idx="9">
                  <c:v>Responsible use and regulatory compliance</c:v>
                </c:pt>
                <c:pt idx="10">
                  <c:v>Restructuring and change management</c:v>
                </c:pt>
                <c:pt idx="11">
                  <c:v>Value management and measurement</c:v>
                </c:pt>
                <c:pt idx="12">
                  <c:v>Scalability and resilience (including cost)</c:v>
                </c:pt>
                <c:pt idx="13">
                  <c:v>Governance</c:v>
                </c:pt>
              </c:strCache>
            </c:strRef>
          </c:cat>
          <c:val>
            <c:numRef>
              <c:f>Sheet1!$B$2:$B$15</c:f>
              <c:numCache>
                <c:formatCode>0</c:formatCode>
                <c:ptCount val="14"/>
                <c:pt idx="0">
                  <c:v>45</c:v>
                </c:pt>
                <c:pt idx="1">
                  <c:v>30</c:v>
                </c:pt>
                <c:pt idx="2">
                  <c:v>27</c:v>
                </c:pt>
                <c:pt idx="3">
                  <c:v>25</c:v>
                </c:pt>
                <c:pt idx="4">
                  <c:v>24</c:v>
                </c:pt>
                <c:pt idx="5">
                  <c:v>24</c:v>
                </c:pt>
                <c:pt idx="6">
                  <c:v>24</c:v>
                </c:pt>
                <c:pt idx="7">
                  <c:v>21</c:v>
                </c:pt>
                <c:pt idx="8">
                  <c:v>21</c:v>
                </c:pt>
                <c:pt idx="9">
                  <c:v>20</c:v>
                </c:pt>
                <c:pt idx="10">
                  <c:v>20</c:v>
                </c:pt>
                <c:pt idx="11">
                  <c:v>19</c:v>
                </c:pt>
                <c:pt idx="12">
                  <c:v>18</c:v>
                </c:pt>
                <c:pt idx="13">
                  <c:v>14</c:v>
                </c:pt>
              </c:numCache>
            </c:numRef>
          </c:val>
          <c:extLst>
            <c:ext xmlns:c16="http://schemas.microsoft.com/office/drawing/2014/chart" uri="{C3380CC4-5D6E-409C-BE32-E72D297353CC}">
              <c16:uniqueId val="{00000003-BE58-4211-BB7E-868EC0614EC2}"/>
            </c:ext>
          </c:extLst>
        </c:ser>
        <c:ser>
          <c:idx val="1"/>
          <c:order val="1"/>
          <c:tx>
            <c:strRef>
              <c:f>Sheet1!$C$1</c:f>
              <c:strCache>
                <c:ptCount val="1"/>
                <c:pt idx="0">
                  <c:v>In strategy, but not priority investment</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Artificial intelligence</c:v>
                </c:pt>
                <c:pt idx="1">
                  <c:v>Profitability/revenue growth</c:v>
                </c:pt>
                <c:pt idx="2">
                  <c:v>Data, infrastructure and security</c:v>
                </c:pt>
                <c:pt idx="3">
                  <c:v>Operational agility, efficiency and productivity</c:v>
                </c:pt>
                <c:pt idx="4">
                  <c:v>Int/ext partnerships and collaborations</c:v>
                </c:pt>
                <c:pt idx="5">
                  <c:v>Sustainability and energy consumption</c:v>
                </c:pt>
                <c:pt idx="6">
                  <c:v>Human and tech/machine integration</c:v>
                </c:pt>
                <c:pt idx="7">
                  <c:v>Customer experience, transparency &amp; trust</c:v>
                </c:pt>
                <c:pt idx="8">
                  <c:v>Innovation and use cases / R&amp;D</c:v>
                </c:pt>
                <c:pt idx="9">
                  <c:v>Responsible use and regulatory compliance</c:v>
                </c:pt>
                <c:pt idx="10">
                  <c:v>Restructuring and change management</c:v>
                </c:pt>
                <c:pt idx="11">
                  <c:v>Value management and measurement</c:v>
                </c:pt>
                <c:pt idx="12">
                  <c:v>Scalability and resilience (including cost)</c:v>
                </c:pt>
                <c:pt idx="13">
                  <c:v>Governance</c:v>
                </c:pt>
              </c:strCache>
            </c:strRef>
          </c:cat>
          <c:val>
            <c:numRef>
              <c:f>Sheet1!$C$2:$C$15</c:f>
              <c:numCache>
                <c:formatCode>General</c:formatCode>
                <c:ptCount val="14"/>
                <c:pt idx="0">
                  <c:v>42</c:v>
                </c:pt>
                <c:pt idx="1">
                  <c:v>56</c:v>
                </c:pt>
                <c:pt idx="2">
                  <c:v>59</c:v>
                </c:pt>
                <c:pt idx="3">
                  <c:v>63</c:v>
                </c:pt>
                <c:pt idx="4">
                  <c:v>65</c:v>
                </c:pt>
                <c:pt idx="5">
                  <c:v>64</c:v>
                </c:pt>
                <c:pt idx="6">
                  <c:v>64</c:v>
                </c:pt>
                <c:pt idx="7">
                  <c:v>66</c:v>
                </c:pt>
                <c:pt idx="8">
                  <c:v>64</c:v>
                </c:pt>
                <c:pt idx="9">
                  <c:v>66</c:v>
                </c:pt>
                <c:pt idx="10">
                  <c:v>63</c:v>
                </c:pt>
                <c:pt idx="11">
                  <c:v>64</c:v>
                </c:pt>
                <c:pt idx="12">
                  <c:v>68</c:v>
                </c:pt>
                <c:pt idx="13">
                  <c:v>68</c:v>
                </c:pt>
              </c:numCache>
            </c:numRef>
          </c:val>
          <c:extLst>
            <c:ext xmlns:c16="http://schemas.microsoft.com/office/drawing/2014/chart" uri="{C3380CC4-5D6E-409C-BE32-E72D297353CC}">
              <c16:uniqueId val="{00000000-C60A-BD40-BE04-D547066D4A36}"/>
            </c:ext>
          </c:extLst>
        </c:ser>
        <c:dLbls>
          <c:showLegendKey val="0"/>
          <c:showVal val="1"/>
          <c:showCatName val="0"/>
          <c:showSerName val="0"/>
          <c:showPercent val="0"/>
          <c:showBubbleSize val="0"/>
        </c:dLbls>
        <c:gapWidth val="47"/>
        <c:overlap val="100"/>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05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29904541811984336"/>
          <c:y val="4.3853454875312885E-3"/>
          <c:w val="0.50533777892526999"/>
          <c:h val="8.448799710221896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9744714376229"/>
          <c:y val="9.6733158195695581E-3"/>
          <c:w val="0.56846543315112152"/>
          <c:h val="0.99032668418043046"/>
        </c:manualLayout>
      </c:layout>
      <c:barChart>
        <c:barDir val="bar"/>
        <c:grouping val="clustered"/>
        <c:varyColors val="0"/>
        <c:ser>
          <c:idx val="0"/>
          <c:order val="0"/>
          <c:tx>
            <c:strRef>
              <c:f>Sheet1!$B$1</c:f>
              <c:strCache>
                <c:ptCount val="1"/>
                <c:pt idx="0">
                  <c:v>Yes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2-B124-4258-879D-1242E9FC0565}"/>
              </c:ext>
            </c:extLst>
          </c:dPt>
          <c:dPt>
            <c:idx val="17"/>
            <c:invertIfNegative val="0"/>
            <c:bubble3D val="0"/>
            <c:extLst>
              <c:ext xmlns:c16="http://schemas.microsoft.com/office/drawing/2014/chart" uri="{C3380CC4-5D6E-409C-BE32-E72D297353CC}">
                <c16:uniqueId val="{00000000-B124-4258-879D-1242E9FC0565}"/>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Artificial intelligence and machine learning</c:v>
                </c:pt>
                <c:pt idx="1">
                  <c:v>Cyber security and risk management</c:v>
                </c:pt>
                <c:pt idx="2">
                  <c:v>Data connectivity, analytics and warehousing</c:v>
                </c:pt>
                <c:pt idx="3">
                  <c:v>Automation</c:v>
                </c:pt>
                <c:pt idx="4">
                  <c:v>Project management, knowledge/collab. tools</c:v>
                </c:pt>
                <c:pt idx="5">
                  <c:v>Chatbots and virtual agents</c:v>
                </c:pt>
                <c:pt idx="6">
                  <c:v>CRM platforms</c:v>
                </c:pt>
                <c:pt idx="7">
                  <c:v>Dynamic pricing, revenue/yield management</c:v>
                </c:pt>
                <c:pt idx="8">
                  <c:v>IoT platforms</c:v>
                </c:pt>
                <c:pt idx="9">
                  <c:v>ERP and expense management</c:v>
                </c:pt>
                <c:pt idx="10">
                  <c:v>Content and knowledge engagement</c:v>
                </c:pt>
                <c:pt idx="11">
                  <c:v>Blockchain platforms</c:v>
                </c:pt>
                <c:pt idx="12">
                  <c:v>Personalisation engines</c:v>
                </c:pt>
                <c:pt idx="13">
                  <c:v>AR/VR platforms</c:v>
                </c:pt>
              </c:strCache>
            </c:strRef>
          </c:cat>
          <c:val>
            <c:numRef>
              <c:f>Sheet1!$B$2:$B$15</c:f>
              <c:numCache>
                <c:formatCode>0</c:formatCode>
                <c:ptCount val="14"/>
                <c:pt idx="0">
                  <c:v>48</c:v>
                </c:pt>
                <c:pt idx="1">
                  <c:v>39</c:v>
                </c:pt>
                <c:pt idx="2">
                  <c:v>34</c:v>
                </c:pt>
                <c:pt idx="3">
                  <c:v>32</c:v>
                </c:pt>
                <c:pt idx="4">
                  <c:v>27</c:v>
                </c:pt>
                <c:pt idx="5">
                  <c:v>24</c:v>
                </c:pt>
                <c:pt idx="6">
                  <c:v>22</c:v>
                </c:pt>
                <c:pt idx="7">
                  <c:v>20</c:v>
                </c:pt>
                <c:pt idx="8">
                  <c:v>20</c:v>
                </c:pt>
                <c:pt idx="9">
                  <c:v>19</c:v>
                </c:pt>
                <c:pt idx="10">
                  <c:v>19</c:v>
                </c:pt>
                <c:pt idx="11">
                  <c:v>17</c:v>
                </c:pt>
                <c:pt idx="12">
                  <c:v>16</c:v>
                </c:pt>
                <c:pt idx="13">
                  <c:v>12</c:v>
                </c:pt>
              </c:numCache>
            </c:numRef>
          </c:val>
          <c:extLst>
            <c:ext xmlns:c16="http://schemas.microsoft.com/office/drawing/2014/chart" uri="{C3380CC4-5D6E-409C-BE32-E72D297353CC}">
              <c16:uniqueId val="{00000001-B124-4258-879D-1242E9FC0565}"/>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90402656288473E-2"/>
          <c:y val="9.6733158195695581E-3"/>
          <c:w val="0.92738964585072037"/>
          <c:h val="0.99032668418043046"/>
        </c:manualLayout>
      </c:layout>
      <c:barChart>
        <c:barDir val="bar"/>
        <c:grouping val="clustered"/>
        <c:varyColors val="0"/>
        <c:ser>
          <c:idx val="0"/>
          <c:order val="0"/>
          <c:tx>
            <c:strRef>
              <c:f>Sheet1!$B$1</c:f>
              <c:strCache>
                <c:ptCount val="1"/>
                <c:pt idx="0">
                  <c:v>Yes</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6E01-4F05-B0FA-DD81C2C0182A}"/>
              </c:ext>
            </c:extLst>
          </c:dPt>
          <c:dPt>
            <c:idx val="17"/>
            <c:invertIfNegative val="0"/>
            <c:bubble3D val="0"/>
            <c:extLst>
              <c:ext xmlns:c16="http://schemas.microsoft.com/office/drawing/2014/chart" uri="{C3380CC4-5D6E-409C-BE32-E72D297353CC}">
                <c16:uniqueId val="{00000002-6E01-4F05-B0FA-DD81C2C0182A}"/>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Artificial intelligence and machine learning</c:v>
                </c:pt>
                <c:pt idx="1">
                  <c:v>Cyber security and risk management</c:v>
                </c:pt>
                <c:pt idx="2">
                  <c:v>Data connectivity, analytics and warehousing</c:v>
                </c:pt>
                <c:pt idx="3">
                  <c:v>Automation</c:v>
                </c:pt>
                <c:pt idx="4">
                  <c:v>Project management, knowledge/collab. tools</c:v>
                </c:pt>
                <c:pt idx="5">
                  <c:v>Chatbots and virtual agents</c:v>
                </c:pt>
                <c:pt idx="6">
                  <c:v>CRM platforms</c:v>
                </c:pt>
                <c:pt idx="7">
                  <c:v>Dynamic pricing, revenue/yield management</c:v>
                </c:pt>
                <c:pt idx="8">
                  <c:v>IoT platforms</c:v>
                </c:pt>
                <c:pt idx="9">
                  <c:v>ERP and expense management</c:v>
                </c:pt>
                <c:pt idx="10">
                  <c:v>Content and knowledge engagement</c:v>
                </c:pt>
                <c:pt idx="11">
                  <c:v>Blockchain platforms</c:v>
                </c:pt>
                <c:pt idx="12">
                  <c:v>Personalisation engines</c:v>
                </c:pt>
                <c:pt idx="13">
                  <c:v>AR/VR platforms</c:v>
                </c:pt>
              </c:strCache>
            </c:strRef>
          </c:cat>
          <c:val>
            <c:numRef>
              <c:f>Sheet1!$B$2:$B$15</c:f>
              <c:numCache>
                <c:formatCode>0</c:formatCode>
                <c:ptCount val="14"/>
                <c:pt idx="0">
                  <c:v>48</c:v>
                </c:pt>
                <c:pt idx="1">
                  <c:v>39</c:v>
                </c:pt>
                <c:pt idx="2">
                  <c:v>26</c:v>
                </c:pt>
                <c:pt idx="3">
                  <c:v>41</c:v>
                </c:pt>
                <c:pt idx="4">
                  <c:v>27</c:v>
                </c:pt>
                <c:pt idx="5">
                  <c:v>30</c:v>
                </c:pt>
                <c:pt idx="6">
                  <c:v>20</c:v>
                </c:pt>
                <c:pt idx="7">
                  <c:v>28</c:v>
                </c:pt>
                <c:pt idx="8">
                  <c:v>14</c:v>
                </c:pt>
                <c:pt idx="9">
                  <c:v>18</c:v>
                </c:pt>
                <c:pt idx="10">
                  <c:v>16</c:v>
                </c:pt>
                <c:pt idx="11">
                  <c:v>17</c:v>
                </c:pt>
                <c:pt idx="12">
                  <c:v>15</c:v>
                </c:pt>
                <c:pt idx="13">
                  <c:v>10</c:v>
                </c:pt>
              </c:numCache>
            </c:numRef>
          </c:val>
          <c:extLst>
            <c:ext xmlns:c16="http://schemas.microsoft.com/office/drawing/2014/chart" uri="{C3380CC4-5D6E-409C-BE32-E72D297353CC}">
              <c16:uniqueId val="{00000003-6E01-4F05-B0FA-DD81C2C0182A}"/>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73326213353977"/>
          <c:y val="0.25060451524869742"/>
          <c:w val="0.72522565400825312"/>
          <c:h val="0.74812099445292635"/>
        </c:manualLayout>
      </c:layout>
      <c:barChart>
        <c:barDir val="bar"/>
        <c:grouping val="stacked"/>
        <c:varyColors val="0"/>
        <c:ser>
          <c:idx val="0"/>
          <c:order val="0"/>
          <c:tx>
            <c:strRef>
              <c:f>Sheet1!$B$1</c:f>
              <c:strCache>
                <c:ptCount val="1"/>
                <c:pt idx="0">
                  <c:v>Major impact</c:v>
                </c:pt>
              </c:strCache>
            </c:strRef>
          </c:tx>
          <c:spPr>
            <a:solidFill>
              <a:schemeClr val="accent3"/>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Sheet1!$A$2:$A$3</c:f>
              <c:strCache>
                <c:ptCount val="2"/>
                <c:pt idx="0">
                  <c:v>Latin America</c:v>
                </c:pt>
                <c:pt idx="1">
                  <c:v>Global</c:v>
                </c:pt>
              </c:strCache>
            </c:strRef>
          </c:cat>
          <c:val>
            <c:numRef>
              <c:f>Sheet1!$B$2:$B$3</c:f>
              <c:numCache>
                <c:formatCode>General</c:formatCode>
                <c:ptCount val="2"/>
                <c:pt idx="0">
                  <c:v>47</c:v>
                </c:pt>
                <c:pt idx="1">
                  <c:v>58</c:v>
                </c:pt>
              </c:numCache>
            </c:numRef>
          </c:val>
          <c:extLst xmlns:c15="http://schemas.microsoft.com/office/drawing/2012/chart">
            <c:ext xmlns:c16="http://schemas.microsoft.com/office/drawing/2014/chart" uri="{C3380CC4-5D6E-409C-BE32-E72D297353CC}">
              <c16:uniqueId val="{00000005-7CDB-498A-9AC3-5DCD5816E38E}"/>
            </c:ext>
          </c:extLst>
        </c:ser>
        <c:ser>
          <c:idx val="1"/>
          <c:order val="1"/>
          <c:tx>
            <c:strRef>
              <c:f>Sheet1!$C$1</c:f>
              <c:strCache>
                <c:ptCount val="1"/>
                <c:pt idx="0">
                  <c:v>Minor impact</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Sheet1!$C$2:$C$3</c:f>
              <c:numCache>
                <c:formatCode>General</c:formatCode>
                <c:ptCount val="2"/>
                <c:pt idx="0">
                  <c:v>42</c:v>
                </c:pt>
                <c:pt idx="1">
                  <c:v>37</c:v>
                </c:pt>
              </c:numCache>
            </c:numRef>
          </c:val>
          <c:extLst>
            <c:ext xmlns:c16="http://schemas.microsoft.com/office/drawing/2014/chart" uri="{C3380CC4-5D6E-409C-BE32-E72D297353CC}">
              <c16:uniqueId val="{00000000-7CDB-498A-9AC3-5DCD5816E38E}"/>
            </c:ext>
          </c:extLst>
        </c:ser>
        <c:ser>
          <c:idx val="2"/>
          <c:order val="2"/>
          <c:tx>
            <c:strRef>
              <c:f>Sheet1!$D$1</c:f>
              <c:strCache>
                <c:ptCount val="1"/>
                <c:pt idx="0">
                  <c:v>Don't know</c:v>
                </c:pt>
              </c:strCache>
            </c:strRef>
          </c:tx>
          <c:spPr>
            <a:solidFill>
              <a:schemeClr val="bg1"/>
            </a:solidFill>
            <a:ln>
              <a:solidFill>
                <a:schemeClr val="tx1">
                  <a:lumMod val="20000"/>
                  <a:lumOff val="80000"/>
                </a:schemeClr>
              </a:solidFill>
            </a:ln>
          </c:spPr>
          <c:invertIfNegative val="0"/>
          <c:dLbls>
            <c:delete val="1"/>
          </c:dLbls>
          <c:cat>
            <c:strRef>
              <c:f>Sheet1!$A$2:$A$3</c:f>
              <c:strCache>
                <c:ptCount val="2"/>
                <c:pt idx="0">
                  <c:v>Latin America</c:v>
                </c:pt>
                <c:pt idx="1">
                  <c:v>Global</c:v>
                </c:pt>
              </c:strCache>
            </c:strRef>
          </c:cat>
          <c:val>
            <c:numRef>
              <c:f>Sheet1!$D$2:$D$3</c:f>
              <c:numCache>
                <c:formatCode>General</c:formatCode>
                <c:ptCount val="2"/>
                <c:pt idx="1">
                  <c:v>0</c:v>
                </c:pt>
              </c:numCache>
            </c:numRef>
          </c:val>
          <c:extLst>
            <c:ext xmlns:c16="http://schemas.microsoft.com/office/drawing/2014/chart" uri="{C3380CC4-5D6E-409C-BE32-E72D297353CC}">
              <c16:uniqueId val="{00000001-7CDB-498A-9AC3-5DCD5816E38E}"/>
            </c:ext>
          </c:extLst>
        </c:ser>
        <c:ser>
          <c:idx val="3"/>
          <c:order val="3"/>
          <c:tx>
            <c:strRef>
              <c:f>Sheet1!$E$1</c:f>
              <c:strCache>
                <c:ptCount val="1"/>
                <c:pt idx="0">
                  <c:v>No impact at all</c:v>
                </c:pt>
              </c:strCache>
            </c:strRef>
          </c:tx>
          <c:spPr>
            <a:solidFill>
              <a:schemeClr val="tx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Sheet1!$E$2:$E$3</c:f>
              <c:numCache>
                <c:formatCode>0</c:formatCode>
                <c:ptCount val="2"/>
                <c:pt idx="0">
                  <c:v>11</c:v>
                </c:pt>
                <c:pt idx="1">
                  <c:v>5</c:v>
                </c:pt>
              </c:numCache>
            </c:numRef>
          </c:val>
          <c:extLst>
            <c:ext xmlns:c16="http://schemas.microsoft.com/office/drawing/2014/chart" uri="{C3380CC4-5D6E-409C-BE32-E72D297353CC}">
              <c16:uniqueId val="{00000002-7CDB-498A-9AC3-5DCD5816E38E}"/>
            </c:ext>
          </c:extLst>
        </c:ser>
        <c:dLbls>
          <c:showLegendKey val="0"/>
          <c:showVal val="1"/>
          <c:showCatName val="0"/>
          <c:showSerName val="0"/>
          <c:showPercent val="0"/>
          <c:showBubbleSize val="0"/>
        </c:dLbls>
        <c:gapWidth val="47"/>
        <c:overlap val="100"/>
        <c:axId val="271544832"/>
        <c:axId val="291343744"/>
        <c:extLst/>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1.0654219777896507E-2"/>
          <c:y val="3.477444545583618E-4"/>
          <c:w val="0.98677458747554359"/>
          <c:h val="0.22158572158520615"/>
        </c:manualLayout>
      </c:layout>
      <c:overlay val="0"/>
      <c:txPr>
        <a:bodyPr/>
        <a:lstStyle/>
        <a:p>
          <a:pPr>
            <a:defRPr sz="14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42810590758364"/>
          <c:y val="0.25060451524869742"/>
          <c:w val="0.74153081023420919"/>
          <c:h val="0.74812099445292635"/>
        </c:manualLayout>
      </c:layout>
      <c:barChart>
        <c:barDir val="bar"/>
        <c:grouping val="stacked"/>
        <c:varyColors val="0"/>
        <c:ser>
          <c:idx val="0"/>
          <c:order val="0"/>
          <c:tx>
            <c:strRef>
              <c:f>Sheet1!$B$1</c:f>
              <c:strCache>
                <c:ptCount val="1"/>
                <c:pt idx="0">
                  <c:v>Major restructuring</c:v>
                </c:pt>
              </c:strCache>
            </c:strRef>
          </c:tx>
          <c:spPr>
            <a:solidFill>
              <a:schemeClr val="accent3"/>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Sheet1!$A$2:$A$3</c:f>
              <c:strCache>
                <c:ptCount val="2"/>
                <c:pt idx="0">
                  <c:v>Latin America</c:v>
                </c:pt>
                <c:pt idx="1">
                  <c:v>Global</c:v>
                </c:pt>
              </c:strCache>
            </c:strRef>
          </c:cat>
          <c:val>
            <c:numRef>
              <c:f>Sheet1!$B$2:$B$3</c:f>
              <c:numCache>
                <c:formatCode>General</c:formatCode>
                <c:ptCount val="2"/>
                <c:pt idx="0">
                  <c:v>41</c:v>
                </c:pt>
                <c:pt idx="1">
                  <c:v>33</c:v>
                </c:pt>
              </c:numCache>
            </c:numRef>
          </c:val>
          <c:extLst xmlns:c15="http://schemas.microsoft.com/office/drawing/2012/chart">
            <c:ext xmlns:c16="http://schemas.microsoft.com/office/drawing/2014/chart" uri="{C3380CC4-5D6E-409C-BE32-E72D297353CC}">
              <c16:uniqueId val="{00000006-E0D7-4028-B045-53A05629AC3F}"/>
            </c:ext>
          </c:extLst>
        </c:ser>
        <c:ser>
          <c:idx val="1"/>
          <c:order val="1"/>
          <c:tx>
            <c:strRef>
              <c:f>Sheet1!$C$1</c:f>
              <c:strCache>
                <c:ptCount val="1"/>
                <c:pt idx="0">
                  <c:v>Minor restructuring</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Sheet1!$C$2:$C$3</c:f>
              <c:numCache>
                <c:formatCode>General</c:formatCode>
                <c:ptCount val="2"/>
                <c:pt idx="0">
                  <c:v>39</c:v>
                </c:pt>
                <c:pt idx="1">
                  <c:v>47</c:v>
                </c:pt>
              </c:numCache>
            </c:numRef>
          </c:val>
          <c:extLst>
            <c:ext xmlns:c16="http://schemas.microsoft.com/office/drawing/2014/chart" uri="{C3380CC4-5D6E-409C-BE32-E72D297353CC}">
              <c16:uniqueId val="{00000000-E0D7-4028-B045-53A05629AC3F}"/>
            </c:ext>
          </c:extLst>
        </c:ser>
        <c:ser>
          <c:idx val="2"/>
          <c:order val="2"/>
          <c:tx>
            <c:strRef>
              <c:f>Sheet1!$D$1</c:f>
              <c:strCache>
                <c:ptCount val="1"/>
                <c:pt idx="0">
                  <c:v>Planned but not implemented</c:v>
                </c:pt>
              </c:strCache>
            </c:strRef>
          </c:tx>
          <c:spPr>
            <a:solidFill>
              <a:schemeClr val="accent5"/>
            </a:solidFill>
            <a:ln>
              <a:solidFill>
                <a:schemeClr val="tx1">
                  <a:lumMod val="20000"/>
                  <a:lumOff val="80000"/>
                </a:schemeClr>
              </a:solid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Sheet1!$D$2:$D$3</c:f>
              <c:numCache>
                <c:formatCode>General</c:formatCode>
                <c:ptCount val="2"/>
                <c:pt idx="0">
                  <c:v>12</c:v>
                </c:pt>
                <c:pt idx="1">
                  <c:v>12</c:v>
                </c:pt>
              </c:numCache>
            </c:numRef>
          </c:val>
          <c:extLst>
            <c:ext xmlns:c16="http://schemas.microsoft.com/office/drawing/2014/chart" uri="{C3380CC4-5D6E-409C-BE32-E72D297353CC}">
              <c16:uniqueId val="{00000001-E0D7-4028-B045-53A05629AC3F}"/>
            </c:ext>
          </c:extLst>
        </c:ser>
        <c:ser>
          <c:idx val="3"/>
          <c:order val="3"/>
          <c:tx>
            <c:strRef>
              <c:f>Sheet1!$E$1</c:f>
              <c:strCache>
                <c:ptCount val="1"/>
                <c:pt idx="0">
                  <c:v>No</c:v>
                </c:pt>
              </c:strCache>
            </c:strRef>
          </c:tx>
          <c:spPr>
            <a:solidFill>
              <a:schemeClr val="tx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Sheet1!$E$2:$E$3</c:f>
              <c:numCache>
                <c:formatCode>0</c:formatCode>
                <c:ptCount val="2"/>
                <c:pt idx="0">
                  <c:v>8</c:v>
                </c:pt>
                <c:pt idx="1">
                  <c:v>8</c:v>
                </c:pt>
              </c:numCache>
            </c:numRef>
          </c:val>
          <c:extLst>
            <c:ext xmlns:c16="http://schemas.microsoft.com/office/drawing/2014/chart" uri="{C3380CC4-5D6E-409C-BE32-E72D297353CC}">
              <c16:uniqueId val="{00000002-E0D7-4028-B045-53A05629AC3F}"/>
            </c:ext>
          </c:extLst>
        </c:ser>
        <c:dLbls>
          <c:showLegendKey val="0"/>
          <c:showVal val="1"/>
          <c:showCatName val="0"/>
          <c:showSerName val="0"/>
          <c:showPercent val="0"/>
          <c:showBubbleSize val="0"/>
        </c:dLbls>
        <c:gapWidth val="47"/>
        <c:overlap val="100"/>
        <c:axId val="271544832"/>
        <c:axId val="291343744"/>
        <c:extLst/>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10172748453256932"/>
          <c:y val="3.5259638311405161E-2"/>
          <c:w val="0.89118096467466812"/>
          <c:h val="0.15612592060361838"/>
        </c:manualLayout>
      </c:layout>
      <c:overlay val="0"/>
      <c:txPr>
        <a:bodyPr/>
        <a:lstStyle/>
        <a:p>
          <a:pPr>
            <a:defRPr sz="13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97334665437064"/>
          <c:y val="0.25060451524869742"/>
          <c:w val="0.76498554415927444"/>
          <c:h val="0.74812099445292635"/>
        </c:manualLayout>
      </c:layout>
      <c:barChart>
        <c:barDir val="bar"/>
        <c:grouping val="stacked"/>
        <c:varyColors val="0"/>
        <c:ser>
          <c:idx val="0"/>
          <c:order val="0"/>
          <c:tx>
            <c:strRef>
              <c:f>Sheet1!$B$1</c:f>
              <c:strCache>
                <c:ptCount val="1"/>
                <c:pt idx="0">
                  <c:v>Yes, already happened</c:v>
                </c:pt>
              </c:strCache>
            </c:strRef>
          </c:tx>
          <c:spPr>
            <a:solidFill>
              <a:schemeClr val="accent3"/>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Sheet1!$A$2:$A$3</c:f>
              <c:strCache>
                <c:ptCount val="2"/>
                <c:pt idx="0">
                  <c:v>Latin America</c:v>
                </c:pt>
                <c:pt idx="1">
                  <c:v>Global</c:v>
                </c:pt>
              </c:strCache>
            </c:strRef>
          </c:cat>
          <c:val>
            <c:numRef>
              <c:f>Sheet1!$B$2:$B$3</c:f>
              <c:numCache>
                <c:formatCode>General</c:formatCode>
                <c:ptCount val="2"/>
                <c:pt idx="0">
                  <c:v>26</c:v>
                </c:pt>
                <c:pt idx="1">
                  <c:v>29</c:v>
                </c:pt>
              </c:numCache>
            </c:numRef>
          </c:val>
          <c:extLst xmlns:c15="http://schemas.microsoft.com/office/drawing/2012/chart">
            <c:ext xmlns:c16="http://schemas.microsoft.com/office/drawing/2014/chart" uri="{C3380CC4-5D6E-409C-BE32-E72D297353CC}">
              <c16:uniqueId val="{00000005-82F3-423E-B3F1-F3249F580732}"/>
            </c:ext>
          </c:extLst>
        </c:ser>
        <c:ser>
          <c:idx val="1"/>
          <c:order val="1"/>
          <c:tx>
            <c:strRef>
              <c:f>Sheet1!$C$1</c:f>
              <c:strCache>
                <c:ptCount val="1"/>
                <c:pt idx="0">
                  <c:v>No, but will within next year</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Sheet1!$C$2:$C$3</c:f>
              <c:numCache>
                <c:formatCode>General</c:formatCode>
                <c:ptCount val="2"/>
                <c:pt idx="0">
                  <c:v>22</c:v>
                </c:pt>
                <c:pt idx="1">
                  <c:v>30</c:v>
                </c:pt>
              </c:numCache>
            </c:numRef>
          </c:val>
          <c:extLst>
            <c:ext xmlns:c16="http://schemas.microsoft.com/office/drawing/2014/chart" uri="{C3380CC4-5D6E-409C-BE32-E72D297353CC}">
              <c16:uniqueId val="{00000000-82F3-423E-B3F1-F3249F580732}"/>
            </c:ext>
          </c:extLst>
        </c:ser>
        <c:ser>
          <c:idx val="2"/>
          <c:order val="2"/>
          <c:tx>
            <c:strRef>
              <c:f>Sheet1!$D$1</c:f>
              <c:strCache>
                <c:ptCount val="1"/>
                <c:pt idx="0">
                  <c:v>Not sure</c:v>
                </c:pt>
              </c:strCache>
            </c:strRef>
          </c:tx>
          <c:spPr>
            <a:solidFill>
              <a:schemeClr val="bg1"/>
            </a:solidFill>
            <a:ln>
              <a:solidFill>
                <a:schemeClr val="tx1">
                  <a:lumMod val="20000"/>
                  <a:lumOff val="80000"/>
                </a:schemeClr>
              </a:solidFill>
            </a:ln>
          </c:spPr>
          <c:invertIfNegative val="0"/>
          <c:dLbls>
            <c:dLbl>
              <c:idx val="0"/>
              <c:spPr>
                <a:noFill/>
                <a:ln>
                  <a:noFill/>
                </a:ln>
                <a:effectLst/>
              </c:spPr>
              <c:txPr>
                <a:bodyPr wrap="square" lIns="38100" tIns="19050" rIns="38100" bIns="19050" anchor="ctr">
                  <a:spAutoFit/>
                </a:bodyPr>
                <a:lstStyle/>
                <a:p>
                  <a:pPr>
                    <a:defRPr sz="1600">
                      <a:solidFill>
                        <a:schemeClr val="tx1">
                          <a:lumMod val="60000"/>
                          <a:lumOff val="4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2F3-423E-B3F1-F3249F580732}"/>
                </c:ext>
              </c:extLst>
            </c:dLbl>
            <c:dLbl>
              <c:idx val="1"/>
              <c:spPr>
                <a:noFill/>
                <a:ln>
                  <a:noFill/>
                </a:ln>
                <a:effectLst/>
              </c:spPr>
              <c:txPr>
                <a:bodyPr wrap="square" lIns="38100" tIns="19050" rIns="38100" bIns="19050" anchor="ctr">
                  <a:spAutoFit/>
                </a:bodyPr>
                <a:lstStyle/>
                <a:p>
                  <a:pPr>
                    <a:defRPr sz="1600">
                      <a:solidFill>
                        <a:schemeClr val="tx1">
                          <a:lumMod val="60000"/>
                          <a:lumOff val="4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2F3-423E-B3F1-F3249F580732}"/>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Sheet1!$D$2:$D$3</c:f>
              <c:numCache>
                <c:formatCode>General</c:formatCode>
                <c:ptCount val="2"/>
                <c:pt idx="0">
                  <c:v>5</c:v>
                </c:pt>
                <c:pt idx="1">
                  <c:v>5</c:v>
                </c:pt>
              </c:numCache>
            </c:numRef>
          </c:val>
          <c:extLst>
            <c:ext xmlns:c16="http://schemas.microsoft.com/office/drawing/2014/chart" uri="{C3380CC4-5D6E-409C-BE32-E72D297353CC}">
              <c16:uniqueId val="{00000001-82F3-423E-B3F1-F3249F580732}"/>
            </c:ext>
          </c:extLst>
        </c:ser>
        <c:ser>
          <c:idx val="3"/>
          <c:order val="3"/>
          <c:tx>
            <c:strRef>
              <c:f>Sheet1!$E$1</c:f>
              <c:strCache>
                <c:ptCount val="1"/>
                <c:pt idx="0">
                  <c:v>No, but will in 2-3 years</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Sheet1!$E$2:$E$3</c:f>
              <c:numCache>
                <c:formatCode>General</c:formatCode>
                <c:ptCount val="2"/>
                <c:pt idx="0">
                  <c:v>28</c:v>
                </c:pt>
                <c:pt idx="1">
                  <c:v>22</c:v>
                </c:pt>
              </c:numCache>
            </c:numRef>
          </c:val>
          <c:extLst>
            <c:ext xmlns:c16="http://schemas.microsoft.com/office/drawing/2014/chart" uri="{C3380CC4-5D6E-409C-BE32-E72D297353CC}">
              <c16:uniqueId val="{00000002-82F3-423E-B3F1-F3249F580732}"/>
            </c:ext>
          </c:extLst>
        </c:ser>
        <c:ser>
          <c:idx val="4"/>
          <c:order val="4"/>
          <c:tx>
            <c:strRef>
              <c:f>Sheet1!$F$1</c:f>
              <c:strCache>
                <c:ptCount val="1"/>
                <c:pt idx="0">
                  <c:v>No, but will in 4-5 years</c:v>
                </c:pt>
              </c:strCache>
            </c:strRef>
          </c:tx>
          <c:spPr>
            <a:solidFill>
              <a:schemeClr val="tx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Sheet1!$F$2:$F$3</c:f>
              <c:numCache>
                <c:formatCode>0</c:formatCode>
                <c:ptCount val="2"/>
                <c:pt idx="0">
                  <c:v>19</c:v>
                </c:pt>
                <c:pt idx="1">
                  <c:v>14</c:v>
                </c:pt>
              </c:numCache>
            </c:numRef>
          </c:val>
          <c:extLst>
            <c:ext xmlns:c16="http://schemas.microsoft.com/office/drawing/2014/chart" uri="{C3380CC4-5D6E-409C-BE32-E72D297353CC}">
              <c16:uniqueId val="{00000003-82F3-423E-B3F1-F3249F580732}"/>
            </c:ext>
          </c:extLst>
        </c:ser>
        <c:dLbls>
          <c:showLegendKey val="0"/>
          <c:showVal val="1"/>
          <c:showCatName val="0"/>
          <c:showSerName val="0"/>
          <c:showPercent val="0"/>
          <c:showBubbleSize val="0"/>
        </c:dLbls>
        <c:gapWidth val="47"/>
        <c:overlap val="100"/>
        <c:axId val="271544832"/>
        <c:axId val="291343744"/>
        <c:extLst/>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1530414925161705"/>
          <c:y val="3.477444545583618E-4"/>
          <c:w val="0.84438731473726958"/>
          <c:h val="0.22158572158520615"/>
        </c:manualLayout>
      </c:layout>
      <c:overlay val="0"/>
      <c:txPr>
        <a:bodyPr/>
        <a:lstStyle/>
        <a:p>
          <a:pPr>
            <a:defRPr sz="13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6958863407521"/>
          <c:y val="0.25060451524869742"/>
          <c:w val="0.71526300447289304"/>
          <c:h val="0.74812099445292635"/>
        </c:manualLayout>
      </c:layout>
      <c:barChart>
        <c:barDir val="bar"/>
        <c:grouping val="stacked"/>
        <c:varyColors val="0"/>
        <c:ser>
          <c:idx val="0"/>
          <c:order val="0"/>
          <c:tx>
            <c:strRef>
              <c:f>Sheet1!$B$1</c:f>
              <c:strCache>
                <c:ptCount val="1"/>
                <c:pt idx="0">
                  <c:v>Yes, already happened</c:v>
                </c:pt>
              </c:strCache>
            </c:strRef>
          </c:tx>
          <c:spPr>
            <a:solidFill>
              <a:schemeClr val="accent3"/>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Sheet1!$A$2:$A$3</c:f>
              <c:strCache>
                <c:ptCount val="2"/>
                <c:pt idx="0">
                  <c:v>Latin America</c:v>
                </c:pt>
                <c:pt idx="1">
                  <c:v>Global</c:v>
                </c:pt>
              </c:strCache>
            </c:strRef>
          </c:cat>
          <c:val>
            <c:numRef>
              <c:f>Sheet1!$B$2:$B$3</c:f>
              <c:numCache>
                <c:formatCode>General</c:formatCode>
                <c:ptCount val="2"/>
                <c:pt idx="0">
                  <c:v>51</c:v>
                </c:pt>
                <c:pt idx="1">
                  <c:v>53</c:v>
                </c:pt>
              </c:numCache>
            </c:numRef>
          </c:val>
          <c:extLst xmlns:c15="http://schemas.microsoft.com/office/drawing/2012/chart">
            <c:ext xmlns:c16="http://schemas.microsoft.com/office/drawing/2014/chart" uri="{C3380CC4-5D6E-409C-BE32-E72D297353CC}">
              <c16:uniqueId val="{00000000-6453-409B-B871-0CBB38DD0B29}"/>
            </c:ext>
          </c:extLst>
        </c:ser>
        <c:ser>
          <c:idx val="1"/>
          <c:order val="1"/>
          <c:tx>
            <c:strRef>
              <c:f>Sheet1!$C$1</c:f>
              <c:strCache>
                <c:ptCount val="1"/>
                <c:pt idx="0">
                  <c:v>No, but will within next year</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Sheet1!$C$2:$C$3</c:f>
              <c:numCache>
                <c:formatCode>General</c:formatCode>
                <c:ptCount val="2"/>
                <c:pt idx="0">
                  <c:v>22</c:v>
                </c:pt>
                <c:pt idx="1">
                  <c:v>25</c:v>
                </c:pt>
              </c:numCache>
            </c:numRef>
          </c:val>
          <c:extLst>
            <c:ext xmlns:c16="http://schemas.microsoft.com/office/drawing/2014/chart" uri="{C3380CC4-5D6E-409C-BE32-E72D297353CC}">
              <c16:uniqueId val="{00000001-6453-409B-B871-0CBB38DD0B29}"/>
            </c:ext>
          </c:extLst>
        </c:ser>
        <c:ser>
          <c:idx val="2"/>
          <c:order val="2"/>
          <c:tx>
            <c:strRef>
              <c:f>Sheet1!$D$1</c:f>
              <c:strCache>
                <c:ptCount val="1"/>
                <c:pt idx="0">
                  <c:v>Not sure</c:v>
                </c:pt>
              </c:strCache>
            </c:strRef>
          </c:tx>
          <c:spPr>
            <a:solidFill>
              <a:schemeClr val="bg1"/>
            </a:solidFill>
            <a:ln>
              <a:solidFill>
                <a:schemeClr val="tx1">
                  <a:lumMod val="20000"/>
                  <a:lumOff val="80000"/>
                </a:schemeClr>
              </a:solidFill>
            </a:ln>
          </c:spPr>
          <c:invertIfNegative val="0"/>
          <c:dLbls>
            <c:dLbl>
              <c:idx val="0"/>
              <c:spPr>
                <a:noFill/>
                <a:ln>
                  <a:noFill/>
                </a:ln>
                <a:effectLst/>
              </c:spPr>
              <c:txPr>
                <a:bodyPr wrap="square" lIns="38100" tIns="19050" rIns="38100" bIns="19050" anchor="ctr">
                  <a:spAutoFit/>
                </a:bodyPr>
                <a:lstStyle/>
                <a:p>
                  <a:pPr>
                    <a:defRPr sz="1600">
                      <a:solidFill>
                        <a:schemeClr val="tx1">
                          <a:lumMod val="60000"/>
                          <a:lumOff val="4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453-409B-B871-0CBB38DD0B29}"/>
                </c:ext>
              </c:extLst>
            </c:dLbl>
            <c:dLbl>
              <c:idx val="1"/>
              <c:spPr>
                <a:noFill/>
                <a:ln>
                  <a:noFill/>
                </a:ln>
                <a:effectLst/>
              </c:spPr>
              <c:txPr>
                <a:bodyPr wrap="square" lIns="38100" tIns="19050" rIns="38100" bIns="19050" anchor="ctr">
                  <a:spAutoFit/>
                </a:bodyPr>
                <a:lstStyle/>
                <a:p>
                  <a:pPr>
                    <a:defRPr sz="1600">
                      <a:solidFill>
                        <a:schemeClr val="tx1">
                          <a:lumMod val="60000"/>
                          <a:lumOff val="4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453-409B-B871-0CBB38DD0B29}"/>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Sheet1!$D$2:$D$3</c:f>
              <c:numCache>
                <c:formatCode>General</c:formatCode>
                <c:ptCount val="2"/>
                <c:pt idx="0">
                  <c:v>5</c:v>
                </c:pt>
                <c:pt idx="1">
                  <c:v>4</c:v>
                </c:pt>
              </c:numCache>
            </c:numRef>
          </c:val>
          <c:extLst>
            <c:ext xmlns:c16="http://schemas.microsoft.com/office/drawing/2014/chart" uri="{C3380CC4-5D6E-409C-BE32-E72D297353CC}">
              <c16:uniqueId val="{00000004-6453-409B-B871-0CBB38DD0B29}"/>
            </c:ext>
          </c:extLst>
        </c:ser>
        <c:ser>
          <c:idx val="3"/>
          <c:order val="3"/>
          <c:tx>
            <c:strRef>
              <c:f>Sheet1!$E$1</c:f>
              <c:strCache>
                <c:ptCount val="1"/>
                <c:pt idx="0">
                  <c:v>No, but will in 2-3 years</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Sheet1!$E$2:$E$3</c:f>
              <c:numCache>
                <c:formatCode>General</c:formatCode>
                <c:ptCount val="2"/>
                <c:pt idx="0">
                  <c:v>14</c:v>
                </c:pt>
                <c:pt idx="1">
                  <c:v>13</c:v>
                </c:pt>
              </c:numCache>
            </c:numRef>
          </c:val>
          <c:extLst>
            <c:ext xmlns:c16="http://schemas.microsoft.com/office/drawing/2014/chart" uri="{C3380CC4-5D6E-409C-BE32-E72D297353CC}">
              <c16:uniqueId val="{00000005-6453-409B-B871-0CBB38DD0B29}"/>
            </c:ext>
          </c:extLst>
        </c:ser>
        <c:ser>
          <c:idx val="4"/>
          <c:order val="4"/>
          <c:tx>
            <c:strRef>
              <c:f>Sheet1!$F$1</c:f>
              <c:strCache>
                <c:ptCount val="1"/>
                <c:pt idx="0">
                  <c:v>No, but will in 4-5 years</c:v>
                </c:pt>
              </c:strCache>
            </c:strRef>
          </c:tx>
          <c:spPr>
            <a:solidFill>
              <a:schemeClr val="tx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Sheet1!$F$2:$F$3</c:f>
              <c:numCache>
                <c:formatCode>0</c:formatCode>
                <c:ptCount val="2"/>
                <c:pt idx="0">
                  <c:v>8</c:v>
                </c:pt>
                <c:pt idx="1">
                  <c:v>5</c:v>
                </c:pt>
              </c:numCache>
            </c:numRef>
          </c:val>
          <c:extLst>
            <c:ext xmlns:c16="http://schemas.microsoft.com/office/drawing/2014/chart" uri="{C3380CC4-5D6E-409C-BE32-E72D297353CC}">
              <c16:uniqueId val="{00000006-6453-409B-B871-0CBB38DD0B29}"/>
            </c:ext>
          </c:extLst>
        </c:ser>
        <c:dLbls>
          <c:showLegendKey val="0"/>
          <c:showVal val="1"/>
          <c:showCatName val="0"/>
          <c:showSerName val="0"/>
          <c:showPercent val="0"/>
          <c:showBubbleSize val="0"/>
        </c:dLbls>
        <c:gapWidth val="47"/>
        <c:overlap val="100"/>
        <c:axId val="271544832"/>
        <c:axId val="291343744"/>
        <c:extLst/>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1530414925161705"/>
          <c:y val="3.477444545583618E-4"/>
          <c:w val="0.84438731473726958"/>
          <c:h val="0.22158572158520615"/>
        </c:manualLayout>
      </c:layout>
      <c:overlay val="0"/>
      <c:txPr>
        <a:bodyPr/>
        <a:lstStyle/>
        <a:p>
          <a:pPr>
            <a:defRPr sz="13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69547583962043"/>
          <c:y val="0"/>
          <c:w val="0.43136750226121295"/>
          <c:h val="1"/>
        </c:manualLayout>
      </c:layout>
      <c:barChart>
        <c:barDir val="bar"/>
        <c:grouping val="clustered"/>
        <c:varyColors val="0"/>
        <c:ser>
          <c:idx val="0"/>
          <c:order val="0"/>
          <c:tx>
            <c:strRef>
              <c:f>Sheet1!$B$1</c:f>
              <c:strCache>
                <c:ptCount val="1"/>
                <c:pt idx="0">
                  <c:v>Global</c:v>
                </c:pt>
              </c:strCache>
            </c:strRef>
          </c:tx>
          <c:invertIfNegative val="0"/>
          <c:dPt>
            <c:idx val="17"/>
            <c:invertIfNegative val="0"/>
            <c:bubble3D val="0"/>
            <c:extLst>
              <c:ext xmlns:c16="http://schemas.microsoft.com/office/drawing/2014/chart" uri="{C3380CC4-5D6E-409C-BE32-E72D297353CC}">
                <c16:uniqueId val="{00000000-896E-4058-B8C2-BC71DF56B5D8}"/>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Forecasting and planning</c:v>
                </c:pt>
                <c:pt idx="1">
                  <c:v>Internal efficiencies and automation</c:v>
                </c:pt>
                <c:pt idx="2">
                  <c:v>Customer/client experience</c:v>
                </c:pt>
                <c:pt idx="3">
                  <c:v>Creative production and editing</c:v>
                </c:pt>
                <c:pt idx="4">
                  <c:v>Cybersecurity</c:v>
                </c:pt>
                <c:pt idx="5">
                  <c:v>Knowledge acquisition, banking and retrieval</c:v>
                </c:pt>
                <c:pt idx="6">
                  <c:v>Monitoring and benchmarking</c:v>
                </c:pt>
                <c:pt idx="7">
                  <c:v>Client services, recommendations, relationships</c:v>
                </c:pt>
                <c:pt idx="8">
                  <c:v>Commercial products/services</c:v>
                </c:pt>
                <c:pt idx="9">
                  <c:v>Lead generation</c:v>
                </c:pt>
                <c:pt idx="10">
                  <c:v>Autonomous agents</c:v>
                </c:pt>
                <c:pt idx="11">
                  <c:v>Navigating cross-border complexity or regulations</c:v>
                </c:pt>
                <c:pt idx="12">
                  <c:v>Synthetic audience simulations</c:v>
                </c:pt>
              </c:strCache>
            </c:strRef>
          </c:cat>
          <c:val>
            <c:numRef>
              <c:f>Sheet1!$B$2:$B$14</c:f>
              <c:numCache>
                <c:formatCode>0</c:formatCode>
                <c:ptCount val="13"/>
                <c:pt idx="0">
                  <c:v>66</c:v>
                </c:pt>
                <c:pt idx="1">
                  <c:v>65</c:v>
                </c:pt>
                <c:pt idx="2">
                  <c:v>65</c:v>
                </c:pt>
                <c:pt idx="3">
                  <c:v>65</c:v>
                </c:pt>
                <c:pt idx="4">
                  <c:v>64</c:v>
                </c:pt>
                <c:pt idx="5">
                  <c:v>63</c:v>
                </c:pt>
                <c:pt idx="6">
                  <c:v>63</c:v>
                </c:pt>
                <c:pt idx="7">
                  <c:v>62</c:v>
                </c:pt>
                <c:pt idx="8">
                  <c:v>56</c:v>
                </c:pt>
                <c:pt idx="9">
                  <c:v>55</c:v>
                </c:pt>
                <c:pt idx="10">
                  <c:v>52</c:v>
                </c:pt>
                <c:pt idx="11">
                  <c:v>51</c:v>
                </c:pt>
                <c:pt idx="12">
                  <c:v>50</c:v>
                </c:pt>
              </c:numCache>
            </c:numRef>
          </c:val>
          <c:extLst>
            <c:ext xmlns:c16="http://schemas.microsoft.com/office/drawing/2014/chart" uri="{C3380CC4-5D6E-409C-BE32-E72D297353CC}">
              <c16:uniqueId val="{00000001-896E-4058-B8C2-BC71DF56B5D8}"/>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8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26991623111215E-2"/>
          <c:y val="0"/>
          <c:w val="0.96743598647772222"/>
          <c:h val="1"/>
        </c:manualLayout>
      </c:layout>
      <c:barChart>
        <c:barDir val="bar"/>
        <c:grouping val="clustered"/>
        <c:varyColors val="0"/>
        <c:ser>
          <c:idx val="0"/>
          <c:order val="0"/>
          <c:tx>
            <c:strRef>
              <c:f>Sheet1!$C$1</c:f>
              <c:strCache>
                <c:ptCount val="1"/>
                <c:pt idx="0">
                  <c:v>LA</c:v>
                </c:pt>
              </c:strCache>
            </c:strRef>
          </c:tx>
          <c:spPr>
            <a:solidFill>
              <a:schemeClr val="accent2"/>
            </a:solidFill>
          </c:spPr>
          <c:invertIfNegative val="0"/>
          <c:dPt>
            <c:idx val="17"/>
            <c:invertIfNegative val="0"/>
            <c:bubble3D val="0"/>
            <c:extLst>
              <c:ext xmlns:c16="http://schemas.microsoft.com/office/drawing/2014/chart" uri="{C3380CC4-5D6E-409C-BE32-E72D297353CC}">
                <c16:uniqueId val="{00000000-61DB-471A-93DA-85FB8C5350B6}"/>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Sheet1!$C$2:$C$14</c:f>
              <c:numCache>
                <c:formatCode>0</c:formatCode>
                <c:ptCount val="13"/>
                <c:pt idx="0">
                  <c:v>62</c:v>
                </c:pt>
                <c:pt idx="1">
                  <c:v>63</c:v>
                </c:pt>
                <c:pt idx="2">
                  <c:v>65</c:v>
                </c:pt>
                <c:pt idx="3">
                  <c:v>64</c:v>
                </c:pt>
                <c:pt idx="4">
                  <c:v>63</c:v>
                </c:pt>
                <c:pt idx="5">
                  <c:v>56</c:v>
                </c:pt>
                <c:pt idx="6">
                  <c:v>61</c:v>
                </c:pt>
                <c:pt idx="7">
                  <c:v>64</c:v>
                </c:pt>
                <c:pt idx="8">
                  <c:v>59</c:v>
                </c:pt>
                <c:pt idx="9">
                  <c:v>55</c:v>
                </c:pt>
                <c:pt idx="10">
                  <c:v>50</c:v>
                </c:pt>
                <c:pt idx="11">
                  <c:v>51</c:v>
                </c:pt>
                <c:pt idx="12">
                  <c:v>46</c:v>
                </c:pt>
              </c:numCache>
            </c:numRef>
          </c:val>
          <c:extLst>
            <c:ext xmlns:c16="http://schemas.microsoft.com/office/drawing/2014/chart" uri="{C3380CC4-5D6E-409C-BE32-E72D297353CC}">
              <c16:uniqueId val="{00000001-61DB-471A-93DA-85FB8C5350B6}"/>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8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9744714376229"/>
          <c:y val="9.6733158195695581E-3"/>
          <c:w val="0.5407560315736395"/>
          <c:h val="0.99032668418043046"/>
        </c:manualLayout>
      </c:layout>
      <c:barChart>
        <c:barDir val="bar"/>
        <c:grouping val="clustered"/>
        <c:varyColors val="0"/>
        <c:ser>
          <c:idx val="0"/>
          <c:order val="0"/>
          <c:tx>
            <c:strRef>
              <c:f>Sheet1!$B$1</c:f>
              <c:strCache>
                <c:ptCount val="1"/>
                <c:pt idx="0">
                  <c:v>Yes</c:v>
                </c:pt>
              </c:strCache>
            </c:strRef>
          </c:tx>
          <c:invertIfNegative val="0"/>
          <c:dPt>
            <c:idx val="17"/>
            <c:invertIfNegative val="0"/>
            <c:bubble3D val="0"/>
            <c:extLst>
              <c:ext xmlns:c16="http://schemas.microsoft.com/office/drawing/2014/chart" uri="{C3380CC4-5D6E-409C-BE32-E72D297353CC}">
                <c16:uniqueId val="{00000000-4911-4C2B-B5A7-559A3D4719FD}"/>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Better decision-making or accuracy of insights</c:v>
                </c:pt>
                <c:pt idx="1">
                  <c:v>Competitive advantage, strategic positioning and future proofing</c:v>
                </c:pt>
                <c:pt idx="2">
                  <c:v>Operational optimisation</c:v>
                </c:pt>
                <c:pt idx="3">
                  <c:v>Process or production automation</c:v>
                </c:pt>
                <c:pt idx="4">
                  <c:v>Customer experience or retention</c:v>
                </c:pt>
                <c:pt idx="5">
                  <c:v>Navigating complexity, compliance or risk management</c:v>
                </c:pt>
                <c:pt idx="6">
                  <c:v>Cross border collaboration or connectivity</c:v>
                </c:pt>
              </c:strCache>
            </c:strRef>
          </c:cat>
          <c:val>
            <c:numRef>
              <c:f>Sheet1!$B$2:$B$8</c:f>
              <c:numCache>
                <c:formatCode>0</c:formatCode>
                <c:ptCount val="7"/>
                <c:pt idx="0">
                  <c:v>49</c:v>
                </c:pt>
                <c:pt idx="1">
                  <c:v>45</c:v>
                </c:pt>
                <c:pt idx="2">
                  <c:v>43</c:v>
                </c:pt>
                <c:pt idx="3">
                  <c:v>41</c:v>
                </c:pt>
                <c:pt idx="4">
                  <c:v>37</c:v>
                </c:pt>
                <c:pt idx="5">
                  <c:v>35</c:v>
                </c:pt>
                <c:pt idx="6">
                  <c:v>26</c:v>
                </c:pt>
              </c:numCache>
            </c:numRef>
          </c:val>
          <c:extLst>
            <c:ext xmlns:c16="http://schemas.microsoft.com/office/drawing/2014/chart" uri="{C3380CC4-5D6E-409C-BE32-E72D297353CC}">
              <c16:uniqueId val="{00000001-4911-4C2B-B5A7-559A3D4719FD}"/>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3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9066850269799E-2"/>
          <c:y val="0.18746232989480291"/>
          <c:w val="0.9530209840726972"/>
          <c:h val="0.629864137289601"/>
        </c:manualLayout>
      </c:layout>
      <c:barChart>
        <c:barDir val="col"/>
        <c:grouping val="stacked"/>
        <c:varyColors val="0"/>
        <c:ser>
          <c:idx val="0"/>
          <c:order val="0"/>
          <c:tx>
            <c:strRef>
              <c:f>Sheet1!$A$4</c:f>
              <c:strCache>
                <c:ptCount val="1"/>
                <c:pt idx="0">
                  <c:v>Decrease of 10%+</c:v>
                </c:pt>
              </c:strCache>
            </c:strRef>
          </c:tx>
          <c:spPr>
            <a:solidFill>
              <a:schemeClr val="tx1">
                <a:lumMod val="60000"/>
                <a:lumOff val="40000"/>
              </a:schemeClr>
            </a:solidFill>
            <a:ln w="11998">
              <a:noFill/>
              <a:prstDash val="solid"/>
            </a:ln>
          </c:spPr>
          <c:invertIfNegative val="0"/>
          <c:dPt>
            <c:idx val="0"/>
            <c:invertIfNegative val="0"/>
            <c:bubble3D val="0"/>
            <c:extLst>
              <c:ext xmlns:c16="http://schemas.microsoft.com/office/drawing/2014/chart" uri="{C3380CC4-5D6E-409C-BE32-E72D297353CC}">
                <c16:uniqueId val="{00000000-F52E-404C-B5F4-B786903CFCC8}"/>
              </c:ext>
            </c:extLst>
          </c:dPt>
          <c:dPt>
            <c:idx val="1"/>
            <c:invertIfNegative val="0"/>
            <c:bubble3D val="0"/>
            <c:extLst>
              <c:ext xmlns:c16="http://schemas.microsoft.com/office/drawing/2014/chart" uri="{C3380CC4-5D6E-409C-BE32-E72D297353CC}">
                <c16:uniqueId val="{00000001-F52E-404C-B5F4-B786903CFCC8}"/>
              </c:ext>
            </c:extLst>
          </c:dPt>
          <c:dLbls>
            <c:spPr>
              <a:noFill/>
              <a:ln>
                <a:noFill/>
              </a:ln>
              <a:effectLst/>
            </c:spPr>
            <c:txPr>
              <a:bodyPr/>
              <a:lstStyle/>
              <a:p>
                <a:pPr>
                  <a:defRPr sz="1500" b="1">
                    <a:solidFill>
                      <a:schemeClr val="bg1"/>
                    </a:solidFill>
                    <a:latin typeface="+mj-lt"/>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Sheet1!$B$3:$E$3</c:f>
              <c:strCache>
                <c:ptCount val="4"/>
                <c:pt idx="0">
                  <c:v>Decrease</c:v>
                </c:pt>
                <c:pt idx="1">
                  <c:v>Increase </c:v>
                </c:pt>
                <c:pt idx="2">
                  <c:v>Decrease</c:v>
                </c:pt>
                <c:pt idx="3">
                  <c:v>Increase </c:v>
                </c:pt>
              </c:strCache>
            </c:strRef>
          </c:cat>
          <c:val>
            <c:numRef>
              <c:f>Sheet1!$B$4:$E$4</c:f>
              <c:numCache>
                <c:formatCode>General</c:formatCode>
                <c:ptCount val="4"/>
                <c:pt idx="0">
                  <c:v>7</c:v>
                </c:pt>
                <c:pt idx="2">
                  <c:v>10</c:v>
                </c:pt>
              </c:numCache>
            </c:numRef>
          </c:val>
          <c:extLst>
            <c:ext xmlns:c16="http://schemas.microsoft.com/office/drawing/2014/chart" uri="{C3380CC4-5D6E-409C-BE32-E72D297353CC}">
              <c16:uniqueId val="{00000002-F52E-404C-B5F4-B786903CFCC8}"/>
            </c:ext>
          </c:extLst>
        </c:ser>
        <c:ser>
          <c:idx val="3"/>
          <c:order val="1"/>
          <c:tx>
            <c:strRef>
              <c:f>Sheet1!$A$5</c:f>
              <c:strCache>
                <c:ptCount val="1"/>
                <c:pt idx="0">
                  <c:v>Decrease of 1% to 9%</c:v>
                </c:pt>
              </c:strCache>
            </c:strRef>
          </c:tx>
          <c:spPr>
            <a:solidFill>
              <a:schemeClr val="accent5"/>
            </a:solidFill>
            <a:ln w="11998">
              <a:noFill/>
              <a:prstDash val="solid"/>
            </a:ln>
          </c:spPr>
          <c:invertIfNegative val="0"/>
          <c:dPt>
            <c:idx val="0"/>
            <c:invertIfNegative val="0"/>
            <c:bubble3D val="0"/>
            <c:extLst>
              <c:ext xmlns:c16="http://schemas.microsoft.com/office/drawing/2014/chart" uri="{C3380CC4-5D6E-409C-BE32-E72D297353CC}">
                <c16:uniqueId val="{00000003-F52E-404C-B5F4-B786903CFCC8}"/>
              </c:ext>
            </c:extLst>
          </c:dPt>
          <c:dPt>
            <c:idx val="1"/>
            <c:invertIfNegative val="0"/>
            <c:bubble3D val="0"/>
            <c:extLst>
              <c:ext xmlns:c16="http://schemas.microsoft.com/office/drawing/2014/chart" uri="{C3380CC4-5D6E-409C-BE32-E72D297353CC}">
                <c16:uniqueId val="{00000004-F52E-404C-B5F4-B786903CFCC8}"/>
              </c:ext>
            </c:extLst>
          </c:dPt>
          <c:dLbls>
            <c:spPr>
              <a:noFill/>
              <a:ln>
                <a:noFill/>
              </a:ln>
              <a:effectLst/>
            </c:spPr>
            <c:txPr>
              <a:bodyPr wrap="square" lIns="38100" tIns="19050" rIns="38100" bIns="19050" anchor="ctr">
                <a:spAutoFit/>
              </a:bodyPr>
              <a:lstStyle/>
              <a:p>
                <a:pPr>
                  <a:defRPr sz="15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Decrease</c:v>
                </c:pt>
                <c:pt idx="1">
                  <c:v>Increase </c:v>
                </c:pt>
                <c:pt idx="2">
                  <c:v>Decrease</c:v>
                </c:pt>
                <c:pt idx="3">
                  <c:v>Increase </c:v>
                </c:pt>
              </c:strCache>
            </c:strRef>
          </c:cat>
          <c:val>
            <c:numRef>
              <c:f>Sheet1!$B$5:$E$5</c:f>
              <c:numCache>
                <c:formatCode>General</c:formatCode>
                <c:ptCount val="4"/>
                <c:pt idx="0">
                  <c:v>7</c:v>
                </c:pt>
                <c:pt idx="2">
                  <c:v>8</c:v>
                </c:pt>
              </c:numCache>
            </c:numRef>
          </c:val>
          <c:extLst>
            <c:ext xmlns:c16="http://schemas.microsoft.com/office/drawing/2014/chart" uri="{C3380CC4-5D6E-409C-BE32-E72D297353CC}">
              <c16:uniqueId val="{00000005-F52E-404C-B5F4-B786903CFCC8}"/>
            </c:ext>
          </c:extLst>
        </c:ser>
        <c:ser>
          <c:idx val="1"/>
          <c:order val="2"/>
          <c:tx>
            <c:strRef>
              <c:f>Sheet1!$A$6</c:f>
              <c:strCache>
                <c:ptCount val="1"/>
                <c:pt idx="0">
                  <c:v>Total decrease</c:v>
                </c:pt>
              </c:strCache>
            </c:strRef>
          </c:tx>
          <c:spPr>
            <a:noFill/>
            <a:ln>
              <a:noFill/>
            </a:ln>
          </c:spPr>
          <c:invertIfNegative val="0"/>
          <c:dLbls>
            <c:dLbl>
              <c:idx val="0"/>
              <c:spPr>
                <a:noFill/>
                <a:ln>
                  <a:noFill/>
                </a:ln>
                <a:effectLst/>
              </c:spPr>
              <c:txPr>
                <a:bodyPr/>
                <a:lstStyle/>
                <a:p>
                  <a:pPr>
                    <a:defRPr sz="1500" b="1">
                      <a:solidFill>
                        <a:schemeClr val="tx1"/>
                      </a:solidFill>
                      <a:latin typeface="+mj-lt"/>
                      <a:cs typeface="Calibri Light" panose="020F03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B-F52E-404C-B5F4-B786903CFCC8}"/>
                </c:ext>
              </c:extLst>
            </c:dLbl>
            <c:spPr>
              <a:noFill/>
              <a:ln>
                <a:noFill/>
              </a:ln>
              <a:effectLst/>
            </c:spPr>
            <c:txPr>
              <a:bodyPr/>
              <a:lstStyle/>
              <a:p>
                <a:pPr>
                  <a:defRPr sz="1500" b="1">
                    <a:solidFill>
                      <a:srgbClr val="7F7F7F"/>
                    </a:solidFill>
                    <a:latin typeface="+mj-lt"/>
                    <a:cs typeface="Calibri Light" panose="020F03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Sheet1!$B$3:$E$3</c:f>
              <c:strCache>
                <c:ptCount val="4"/>
                <c:pt idx="0">
                  <c:v>Decrease</c:v>
                </c:pt>
                <c:pt idx="1">
                  <c:v>Increase </c:v>
                </c:pt>
                <c:pt idx="2">
                  <c:v>Decrease</c:v>
                </c:pt>
                <c:pt idx="3">
                  <c:v>Increase </c:v>
                </c:pt>
              </c:strCache>
            </c:strRef>
          </c:cat>
          <c:val>
            <c:numRef>
              <c:f>Sheet1!$B$6:$E$6</c:f>
              <c:numCache>
                <c:formatCode>General</c:formatCode>
                <c:ptCount val="4"/>
                <c:pt idx="0">
                  <c:v>14</c:v>
                </c:pt>
                <c:pt idx="2">
                  <c:v>18</c:v>
                </c:pt>
              </c:numCache>
            </c:numRef>
          </c:val>
          <c:extLst>
            <c:ext xmlns:c16="http://schemas.microsoft.com/office/drawing/2014/chart" uri="{C3380CC4-5D6E-409C-BE32-E72D297353CC}">
              <c16:uniqueId val="{00000006-F52E-404C-B5F4-B786903CFCC8}"/>
            </c:ext>
          </c:extLst>
        </c:ser>
        <c:ser>
          <c:idx val="2"/>
          <c:order val="3"/>
          <c:tx>
            <c:strRef>
              <c:f>Sheet1!$A$7</c:f>
              <c:strCache>
                <c:ptCount val="1"/>
                <c:pt idx="0">
                  <c:v>Increase of 10%+</c:v>
                </c:pt>
              </c:strCache>
            </c:strRef>
          </c:tx>
          <c:spPr>
            <a:solidFill>
              <a:schemeClr val="accent3"/>
            </a:solidFill>
            <a:ln>
              <a:noFill/>
            </a:ln>
          </c:spPr>
          <c:invertIfNegative val="0"/>
          <c:dLbls>
            <c:spPr>
              <a:ln>
                <a:noFill/>
              </a:ln>
            </c:spPr>
            <c:txPr>
              <a:bodyPr/>
              <a:lstStyle/>
              <a:p>
                <a:pPr>
                  <a:defRPr sz="1500" b="1">
                    <a:solidFill>
                      <a:schemeClr val="bg1"/>
                    </a:solidFill>
                    <a:latin typeface="+mj-lt"/>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Sheet1!$B$3:$E$3</c:f>
              <c:strCache>
                <c:ptCount val="4"/>
                <c:pt idx="0">
                  <c:v>Decrease</c:v>
                </c:pt>
                <c:pt idx="1">
                  <c:v>Increase </c:v>
                </c:pt>
                <c:pt idx="2">
                  <c:v>Decrease</c:v>
                </c:pt>
                <c:pt idx="3">
                  <c:v>Increase </c:v>
                </c:pt>
              </c:strCache>
            </c:strRef>
          </c:cat>
          <c:val>
            <c:numRef>
              <c:f>Sheet1!$B$7:$E$7</c:f>
              <c:numCache>
                <c:formatCode>General</c:formatCode>
                <c:ptCount val="4"/>
                <c:pt idx="1">
                  <c:v>41</c:v>
                </c:pt>
                <c:pt idx="3">
                  <c:v>44</c:v>
                </c:pt>
              </c:numCache>
            </c:numRef>
          </c:val>
          <c:extLst>
            <c:ext xmlns:c16="http://schemas.microsoft.com/office/drawing/2014/chart" uri="{C3380CC4-5D6E-409C-BE32-E72D297353CC}">
              <c16:uniqueId val="{00000007-F52E-404C-B5F4-B786903CFCC8}"/>
            </c:ext>
          </c:extLst>
        </c:ser>
        <c:ser>
          <c:idx val="4"/>
          <c:order val="4"/>
          <c:tx>
            <c:strRef>
              <c:f>Sheet1!$A$8</c:f>
              <c:strCache>
                <c:ptCount val="1"/>
                <c:pt idx="0">
                  <c:v>Increase of 1% to 9%</c:v>
                </c:pt>
              </c:strCache>
            </c:strRef>
          </c:tx>
          <c:spPr>
            <a:solidFill>
              <a:schemeClr val="accent1"/>
            </a:solidFill>
            <a:ln>
              <a:noFill/>
            </a:ln>
          </c:spPr>
          <c:invertIfNegative val="0"/>
          <c:dPt>
            <c:idx val="1"/>
            <c:invertIfNegative val="0"/>
            <c:bubble3D val="0"/>
            <c:extLst>
              <c:ext xmlns:c16="http://schemas.microsoft.com/office/drawing/2014/chart" uri="{C3380CC4-5D6E-409C-BE32-E72D297353CC}">
                <c16:uniqueId val="{00000008-F52E-404C-B5F4-B786903CFCC8}"/>
              </c:ext>
            </c:extLst>
          </c:dPt>
          <c:dLbls>
            <c:spPr>
              <a:noFill/>
              <a:ln>
                <a:noFill/>
              </a:ln>
              <a:effectLst/>
            </c:spPr>
            <c:txPr>
              <a:bodyPr wrap="square" lIns="38100" tIns="19050" rIns="38100" bIns="19050" anchor="ctr">
                <a:spAutoFit/>
              </a:bodyPr>
              <a:lstStyle/>
              <a:p>
                <a:pPr>
                  <a:defRPr sz="1500" b="1">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Decrease</c:v>
                </c:pt>
                <c:pt idx="1">
                  <c:v>Increase </c:v>
                </c:pt>
                <c:pt idx="2">
                  <c:v>Decrease</c:v>
                </c:pt>
                <c:pt idx="3">
                  <c:v>Increase </c:v>
                </c:pt>
              </c:strCache>
            </c:strRef>
          </c:cat>
          <c:val>
            <c:numRef>
              <c:f>Sheet1!$B$8:$E$8</c:f>
              <c:numCache>
                <c:formatCode>General</c:formatCode>
                <c:ptCount val="4"/>
                <c:pt idx="1">
                  <c:v>41</c:v>
                </c:pt>
                <c:pt idx="3">
                  <c:v>31</c:v>
                </c:pt>
              </c:numCache>
            </c:numRef>
          </c:val>
          <c:extLst>
            <c:ext xmlns:c16="http://schemas.microsoft.com/office/drawing/2014/chart" uri="{C3380CC4-5D6E-409C-BE32-E72D297353CC}">
              <c16:uniqueId val="{00000009-F52E-404C-B5F4-B786903CFCC8}"/>
            </c:ext>
          </c:extLst>
        </c:ser>
        <c:ser>
          <c:idx val="5"/>
          <c:order val="5"/>
          <c:tx>
            <c:strRef>
              <c:f>Sheet1!$A$9</c:f>
              <c:strCache>
                <c:ptCount val="1"/>
                <c:pt idx="0">
                  <c:v>Total increase</c:v>
                </c:pt>
              </c:strCache>
            </c:strRef>
          </c:tx>
          <c:spPr>
            <a:noFill/>
            <a:ln>
              <a:noFill/>
            </a:ln>
          </c:spPr>
          <c:invertIfNegative val="0"/>
          <c:dLbls>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mj-lt"/>
                    <a:ea typeface="Geneva"/>
                    <a:cs typeface="Calibri Light" panose="020F03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Decrease</c:v>
                </c:pt>
                <c:pt idx="1">
                  <c:v>Increase </c:v>
                </c:pt>
                <c:pt idx="2">
                  <c:v>Decrease</c:v>
                </c:pt>
                <c:pt idx="3">
                  <c:v>Increase </c:v>
                </c:pt>
              </c:strCache>
            </c:strRef>
          </c:cat>
          <c:val>
            <c:numRef>
              <c:f>Sheet1!$B$9:$E$9</c:f>
              <c:numCache>
                <c:formatCode>General</c:formatCode>
                <c:ptCount val="4"/>
                <c:pt idx="1">
                  <c:v>82</c:v>
                </c:pt>
                <c:pt idx="3">
                  <c:v>75</c:v>
                </c:pt>
              </c:numCache>
            </c:numRef>
          </c:val>
          <c:extLst>
            <c:ext xmlns:c16="http://schemas.microsoft.com/office/drawing/2014/chart" uri="{C3380CC4-5D6E-409C-BE32-E72D297353CC}">
              <c16:uniqueId val="{0000000A-F52E-404C-B5F4-B786903CFCC8}"/>
            </c:ext>
          </c:extLst>
        </c:ser>
        <c:dLbls>
          <c:showLegendKey val="0"/>
          <c:showVal val="0"/>
          <c:showCatName val="0"/>
          <c:showSerName val="0"/>
          <c:showPercent val="0"/>
          <c:showBubbleSize val="0"/>
        </c:dLbls>
        <c:gapWidth val="40"/>
        <c:overlap val="100"/>
        <c:axId val="255193600"/>
        <c:axId val="261194880"/>
      </c:barChart>
      <c:catAx>
        <c:axId val="255193600"/>
        <c:scaling>
          <c:orientation val="minMax"/>
        </c:scaling>
        <c:delete val="0"/>
        <c:axPos val="b"/>
        <c:majorGridlines>
          <c:spPr>
            <a:ln>
              <a:solidFill>
                <a:schemeClr val="bg2">
                  <a:lumMod val="50000"/>
                </a:schemeClr>
              </a:solidFill>
              <a:prstDash val="dash"/>
            </a:ln>
          </c:spPr>
        </c:majorGridlines>
        <c:numFmt formatCode="@" sourceLinked="0"/>
        <c:majorTickMark val="out"/>
        <c:minorTickMark val="none"/>
        <c:tickLblPos val="nextTo"/>
        <c:spPr>
          <a:ln w="11998">
            <a:solidFill>
              <a:srgbClr val="969696"/>
            </a:solidFill>
            <a:prstDash val="solid"/>
          </a:ln>
        </c:spPr>
        <c:txPr>
          <a:bodyPr rot="0" vert="horz"/>
          <a:lstStyle/>
          <a:p>
            <a:pPr algn="ctr">
              <a:defRPr lang="en-US" sz="1500" b="0" i="0" u="none" strike="noStrike" kern="1200" baseline="0">
                <a:solidFill>
                  <a:schemeClr val="tx1"/>
                </a:solidFill>
                <a:latin typeface="+mj-lt"/>
                <a:ea typeface="Arial"/>
                <a:cs typeface="Calibri Light" panose="020F0302020204030204" pitchFamily="34" charset="0"/>
              </a:defRPr>
            </a:pPr>
            <a:endParaRPr lang="en-US"/>
          </a:p>
        </c:txPr>
        <c:crossAx val="261194880"/>
        <c:crossesAt val="0"/>
        <c:auto val="1"/>
        <c:lblAlgn val="ctr"/>
        <c:lblOffset val="100"/>
        <c:tickLblSkip val="1"/>
        <c:tickMarkSkip val="2"/>
        <c:noMultiLvlLbl val="0"/>
      </c:catAx>
      <c:valAx>
        <c:axId val="261194880"/>
        <c:scaling>
          <c:orientation val="minMax"/>
          <c:max val="100"/>
          <c:min val="0"/>
        </c:scaling>
        <c:delete val="1"/>
        <c:axPos val="l"/>
        <c:numFmt formatCode="0" sourceLinked="0"/>
        <c:majorTickMark val="none"/>
        <c:minorTickMark val="none"/>
        <c:tickLblPos val="nextTo"/>
        <c:crossAx val="255193600"/>
        <c:crosses val="autoZero"/>
        <c:crossBetween val="between"/>
        <c:majorUnit val="25"/>
        <c:minorUnit val="10"/>
      </c:valAx>
      <c:spPr>
        <a:noFill/>
        <a:ln w="23996">
          <a:noFill/>
        </a:ln>
      </c:spPr>
    </c:plotArea>
    <c:legend>
      <c:legendPos val="t"/>
      <c:legendEntry>
        <c:idx val="2"/>
        <c:delete val="1"/>
      </c:legendEntry>
      <c:legendEntry>
        <c:idx val="5"/>
        <c:delete val="1"/>
      </c:legendEntry>
      <c:layout>
        <c:manualLayout>
          <c:xMode val="edge"/>
          <c:yMode val="edge"/>
          <c:x val="0.14172235529225014"/>
          <c:y val="6.1019579569498689E-2"/>
          <c:w val="0.74025100629287377"/>
          <c:h val="0.13869190216064453"/>
        </c:manualLayout>
      </c:layout>
      <c:overlay val="0"/>
      <c:txPr>
        <a:bodyPr/>
        <a:lstStyle/>
        <a:p>
          <a:pPr>
            <a:defRPr sz="1200" b="0">
              <a:solidFill>
                <a:schemeClr val="tx1"/>
              </a:solidFill>
              <a:latin typeface="+mj-lt"/>
              <a:cs typeface="Calibri Light" panose="020F0302020204030204" pitchFamily="34" charset="0"/>
            </a:defRPr>
          </a:pPr>
          <a:endParaRPr lang="en-US"/>
        </a:p>
      </c:txPr>
    </c:legend>
    <c:plotVisOnly val="1"/>
    <c:dispBlanksAs val="gap"/>
    <c:showDLblsOverMax val="0"/>
  </c:chart>
  <c:spPr>
    <a:noFill/>
    <a:ln>
      <a:noFill/>
    </a:ln>
  </c:spPr>
  <c:txPr>
    <a:bodyPr/>
    <a:lstStyle/>
    <a:p>
      <a:pPr>
        <a:defRPr sz="1400" b="0" i="0" u="none" strike="noStrike" baseline="0">
          <a:solidFill>
            <a:srgbClr val="000000"/>
          </a:solidFill>
          <a:latin typeface="Geneva"/>
          <a:ea typeface="Geneva"/>
          <a:cs typeface="Geneva"/>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70371591481852E-3"/>
          <c:y val="9.6733158195695581E-3"/>
          <c:w val="0.95639642566230931"/>
          <c:h val="0.99032668418043046"/>
        </c:manualLayout>
      </c:layout>
      <c:barChart>
        <c:barDir val="bar"/>
        <c:grouping val="clustered"/>
        <c:varyColors val="0"/>
        <c:ser>
          <c:idx val="0"/>
          <c:order val="0"/>
          <c:tx>
            <c:strRef>
              <c:f>Sheet1!$B$1</c:f>
              <c:strCache>
                <c:ptCount val="1"/>
                <c:pt idx="0">
                  <c:v>Yes</c:v>
                </c:pt>
              </c:strCache>
            </c:strRef>
          </c:tx>
          <c:spPr>
            <a:solidFill>
              <a:schemeClr val="accent2"/>
            </a:solidFill>
          </c:spPr>
          <c:invertIfNegative val="0"/>
          <c:dPt>
            <c:idx val="17"/>
            <c:invertIfNegative val="0"/>
            <c:bubble3D val="0"/>
            <c:extLst>
              <c:ext xmlns:c16="http://schemas.microsoft.com/office/drawing/2014/chart" uri="{C3380CC4-5D6E-409C-BE32-E72D297353CC}">
                <c16:uniqueId val="{00000000-0B78-4564-9097-E3641995C255}"/>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Better decision-making or accuracy of insights</c:v>
                </c:pt>
                <c:pt idx="1">
                  <c:v>Competitive advantage, strategic positioning and future proofing</c:v>
                </c:pt>
                <c:pt idx="2">
                  <c:v>Operational optimisation</c:v>
                </c:pt>
                <c:pt idx="3">
                  <c:v>Process or production automation</c:v>
                </c:pt>
                <c:pt idx="4">
                  <c:v>Customer experience or retention</c:v>
                </c:pt>
                <c:pt idx="5">
                  <c:v>Navigating complexity, compliance or risk management</c:v>
                </c:pt>
                <c:pt idx="6">
                  <c:v>Cross border collaboration or connectivity</c:v>
                </c:pt>
              </c:strCache>
            </c:strRef>
          </c:cat>
          <c:val>
            <c:numRef>
              <c:f>Sheet1!$B$2:$B$8</c:f>
              <c:numCache>
                <c:formatCode>0</c:formatCode>
                <c:ptCount val="7"/>
                <c:pt idx="0">
                  <c:v>48</c:v>
                </c:pt>
                <c:pt idx="1">
                  <c:v>40</c:v>
                </c:pt>
                <c:pt idx="2">
                  <c:v>52</c:v>
                </c:pt>
                <c:pt idx="3">
                  <c:v>51</c:v>
                </c:pt>
                <c:pt idx="4">
                  <c:v>36</c:v>
                </c:pt>
                <c:pt idx="5">
                  <c:v>24</c:v>
                </c:pt>
                <c:pt idx="6">
                  <c:v>25</c:v>
                </c:pt>
              </c:numCache>
            </c:numRef>
          </c:val>
          <c:extLst>
            <c:ext xmlns:c16="http://schemas.microsoft.com/office/drawing/2014/chart" uri="{C3380CC4-5D6E-409C-BE32-E72D297353CC}">
              <c16:uniqueId val="{00000001-0B78-4564-9097-E3641995C255}"/>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3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78864828918121"/>
          <c:y val="0.10838347213379294"/>
          <c:w val="0.52413544285731639"/>
          <c:h val="0.7832285180705294"/>
        </c:manualLayout>
      </c:layout>
      <c:pieChart>
        <c:varyColors val="1"/>
        <c:ser>
          <c:idx val="0"/>
          <c:order val="0"/>
          <c:tx>
            <c:strRef>
              <c:f>Sheet1!$B$1</c:f>
              <c:strCache>
                <c:ptCount val="1"/>
                <c:pt idx="0">
                  <c:v>X</c:v>
                </c:pt>
              </c:strCache>
            </c:strRef>
          </c:tx>
          <c:spPr>
            <a:solidFill>
              <a:schemeClr val="accent3">
                <a:lumMod val="75000"/>
              </a:schemeClr>
            </a:solidFill>
          </c:spPr>
          <c:dPt>
            <c:idx val="0"/>
            <c:bubble3D val="0"/>
            <c:spPr>
              <a:solidFill>
                <a:schemeClr val="accent4">
                  <a:lumMod val="50000"/>
                </a:schemeClr>
              </a:solidFill>
            </c:spPr>
            <c:extLst>
              <c:ext xmlns:c16="http://schemas.microsoft.com/office/drawing/2014/chart" uri="{C3380CC4-5D6E-409C-BE32-E72D297353CC}">
                <c16:uniqueId val="{00000009-1756-44E7-8DEE-B2ABFB6DDDB4}"/>
              </c:ext>
            </c:extLst>
          </c:dPt>
          <c:dPt>
            <c:idx val="1"/>
            <c:bubble3D val="0"/>
            <c:spPr>
              <a:solidFill>
                <a:schemeClr val="accent4">
                  <a:lumMod val="75000"/>
                </a:schemeClr>
              </a:solidFill>
            </c:spPr>
            <c:extLst>
              <c:ext xmlns:c16="http://schemas.microsoft.com/office/drawing/2014/chart" uri="{C3380CC4-5D6E-409C-BE32-E72D297353CC}">
                <c16:uniqueId val="{00000001-3970-4C9A-BD82-2EF8850A1B15}"/>
              </c:ext>
            </c:extLst>
          </c:dPt>
          <c:dPt>
            <c:idx val="2"/>
            <c:bubble3D val="0"/>
            <c:spPr>
              <a:solidFill>
                <a:schemeClr val="tx2">
                  <a:lumMod val="60000"/>
                  <a:lumOff val="40000"/>
                </a:schemeClr>
              </a:solidFill>
            </c:spPr>
            <c:extLst>
              <c:ext xmlns:c16="http://schemas.microsoft.com/office/drawing/2014/chart" uri="{C3380CC4-5D6E-409C-BE32-E72D297353CC}">
                <c16:uniqueId val="{00000003-3970-4C9A-BD82-2EF8850A1B15}"/>
              </c:ext>
            </c:extLst>
          </c:dPt>
          <c:dPt>
            <c:idx val="3"/>
            <c:bubble3D val="0"/>
            <c:spPr>
              <a:solidFill>
                <a:schemeClr val="tx2">
                  <a:lumMod val="40000"/>
                  <a:lumOff val="60000"/>
                </a:schemeClr>
              </a:solidFill>
            </c:spPr>
            <c:extLst>
              <c:ext xmlns:c16="http://schemas.microsoft.com/office/drawing/2014/chart" uri="{C3380CC4-5D6E-409C-BE32-E72D297353CC}">
                <c16:uniqueId val="{00000005-3970-4C9A-BD82-2EF8850A1B15}"/>
              </c:ext>
            </c:extLst>
          </c:dPt>
          <c:dPt>
            <c:idx val="4"/>
            <c:bubble3D val="0"/>
            <c:spPr>
              <a:solidFill>
                <a:schemeClr val="accent3">
                  <a:lumMod val="60000"/>
                  <a:lumOff val="40000"/>
                </a:schemeClr>
              </a:solidFill>
            </c:spPr>
            <c:extLst>
              <c:ext xmlns:c16="http://schemas.microsoft.com/office/drawing/2014/chart" uri="{C3380CC4-5D6E-409C-BE32-E72D297353CC}">
                <c16:uniqueId val="{00000007-3970-4C9A-BD82-2EF8850A1B15}"/>
              </c:ext>
            </c:extLst>
          </c:dPt>
          <c:dPt>
            <c:idx val="5"/>
            <c:bubble3D val="0"/>
            <c:extLst>
              <c:ext xmlns:c16="http://schemas.microsoft.com/office/drawing/2014/chart" uri="{C3380CC4-5D6E-409C-BE32-E72D297353CC}">
                <c16:uniqueId val="{00000000-345D-4EBD-B14C-12B3EE0844CA}"/>
              </c:ext>
            </c:extLst>
          </c:dPt>
          <c:dPt>
            <c:idx val="7"/>
            <c:bubble3D val="0"/>
            <c:extLst>
              <c:ext xmlns:c16="http://schemas.microsoft.com/office/drawing/2014/chart" uri="{C3380CC4-5D6E-409C-BE32-E72D297353CC}">
                <c16:uniqueId val="{00000008-3970-4C9A-BD82-2EF8850A1B15}"/>
              </c:ext>
            </c:extLst>
          </c:dPt>
          <c:dLbls>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70-4C9A-BD82-2EF8850A1B15}"/>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70-4C9A-BD82-2EF8850A1B15}"/>
                </c:ext>
              </c:extLst>
            </c:dLbl>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Over 25%</c:v>
                </c:pt>
                <c:pt idx="1">
                  <c:v>20-25%</c:v>
                </c:pt>
                <c:pt idx="2">
                  <c:v>16-20%</c:v>
                </c:pt>
                <c:pt idx="3">
                  <c:v>11-15%</c:v>
                </c:pt>
                <c:pt idx="4">
                  <c:v>6-10%</c:v>
                </c:pt>
                <c:pt idx="5">
                  <c:v>Up to 5%</c:v>
                </c:pt>
              </c:strCache>
            </c:strRef>
          </c:cat>
          <c:val>
            <c:numRef>
              <c:f>Sheet1!$B$2:$B$7</c:f>
              <c:numCache>
                <c:formatCode>0</c:formatCode>
                <c:ptCount val="6"/>
                <c:pt idx="0">
                  <c:v>4</c:v>
                </c:pt>
                <c:pt idx="1">
                  <c:v>11</c:v>
                </c:pt>
                <c:pt idx="2">
                  <c:v>23</c:v>
                </c:pt>
                <c:pt idx="3">
                  <c:v>27</c:v>
                </c:pt>
                <c:pt idx="4">
                  <c:v>23</c:v>
                </c:pt>
                <c:pt idx="5">
                  <c:v>12</c:v>
                </c:pt>
              </c:numCache>
            </c:numRef>
          </c:val>
          <c:extLst>
            <c:ext xmlns:c16="http://schemas.microsoft.com/office/drawing/2014/chart" uri="{C3380CC4-5D6E-409C-BE32-E72D297353CC}">
              <c16:uniqueId val="{00000009-3970-4C9A-BD82-2EF8850A1B15}"/>
            </c:ext>
          </c:extLst>
        </c:ser>
        <c:dLbls>
          <c:showLegendKey val="0"/>
          <c:showVal val="0"/>
          <c:showCatName val="0"/>
          <c:showSerName val="0"/>
          <c:showPercent val="0"/>
          <c:showBubbleSize val="0"/>
          <c:showLeaderLines val="0"/>
        </c:dLbls>
        <c:firstSliceAng val="0"/>
      </c:pieChart>
      <c:spPr>
        <a:noFill/>
        <a:ln w="25400">
          <a:noFill/>
        </a:ln>
      </c:spPr>
    </c:plotArea>
    <c:legend>
      <c:legendPos val="t"/>
      <c:layout>
        <c:manualLayout>
          <c:xMode val="edge"/>
          <c:yMode val="edge"/>
          <c:x val="3.8891596521274399E-2"/>
          <c:y val="0.25218623131582268"/>
          <c:w val="0.20383967251869883"/>
          <c:h val="0.49493020206576105"/>
        </c:manualLayout>
      </c:layout>
      <c:overlay val="0"/>
      <c:txPr>
        <a:bodyPr/>
        <a:lstStyle/>
        <a:p>
          <a:pPr>
            <a:defRPr sz="1200">
              <a:solidFill>
                <a:schemeClr val="tx1"/>
              </a:solidFill>
              <a:latin typeface="+mj-lt"/>
              <a:cs typeface="Calibri Light" panose="020F03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78864828918121"/>
          <c:y val="0.10838347213379294"/>
          <c:w val="0.52413544285731639"/>
          <c:h val="0.7832285180705294"/>
        </c:manualLayout>
      </c:layout>
      <c:pieChart>
        <c:varyColors val="1"/>
        <c:ser>
          <c:idx val="0"/>
          <c:order val="0"/>
          <c:tx>
            <c:strRef>
              <c:f>Sheet1!$B$1</c:f>
              <c:strCache>
                <c:ptCount val="1"/>
                <c:pt idx="0">
                  <c:v>X</c:v>
                </c:pt>
              </c:strCache>
            </c:strRef>
          </c:tx>
          <c:spPr>
            <a:solidFill>
              <a:schemeClr val="accent3">
                <a:lumMod val="75000"/>
              </a:schemeClr>
            </a:solidFill>
          </c:spPr>
          <c:dPt>
            <c:idx val="0"/>
            <c:bubble3D val="0"/>
            <c:spPr>
              <a:solidFill>
                <a:schemeClr val="accent4">
                  <a:lumMod val="50000"/>
                </a:schemeClr>
              </a:solidFill>
            </c:spPr>
            <c:extLst>
              <c:ext xmlns:c16="http://schemas.microsoft.com/office/drawing/2014/chart" uri="{C3380CC4-5D6E-409C-BE32-E72D297353CC}">
                <c16:uniqueId val="{00000001-7B5F-48CC-B498-757719620C2D}"/>
              </c:ext>
            </c:extLst>
          </c:dPt>
          <c:dPt>
            <c:idx val="1"/>
            <c:bubble3D val="0"/>
            <c:spPr>
              <a:solidFill>
                <a:schemeClr val="accent4">
                  <a:lumMod val="75000"/>
                </a:schemeClr>
              </a:solidFill>
            </c:spPr>
            <c:extLst>
              <c:ext xmlns:c16="http://schemas.microsoft.com/office/drawing/2014/chart" uri="{C3380CC4-5D6E-409C-BE32-E72D297353CC}">
                <c16:uniqueId val="{00000003-7B5F-48CC-B498-757719620C2D}"/>
              </c:ext>
            </c:extLst>
          </c:dPt>
          <c:dPt>
            <c:idx val="2"/>
            <c:bubble3D val="0"/>
            <c:spPr>
              <a:solidFill>
                <a:schemeClr val="tx2">
                  <a:lumMod val="60000"/>
                  <a:lumOff val="40000"/>
                </a:schemeClr>
              </a:solidFill>
            </c:spPr>
            <c:extLst>
              <c:ext xmlns:c16="http://schemas.microsoft.com/office/drawing/2014/chart" uri="{C3380CC4-5D6E-409C-BE32-E72D297353CC}">
                <c16:uniqueId val="{00000005-7B5F-48CC-B498-757719620C2D}"/>
              </c:ext>
            </c:extLst>
          </c:dPt>
          <c:dPt>
            <c:idx val="3"/>
            <c:bubble3D val="0"/>
            <c:spPr>
              <a:solidFill>
                <a:schemeClr val="tx2">
                  <a:lumMod val="40000"/>
                  <a:lumOff val="60000"/>
                </a:schemeClr>
              </a:solidFill>
            </c:spPr>
            <c:extLst>
              <c:ext xmlns:c16="http://schemas.microsoft.com/office/drawing/2014/chart" uri="{C3380CC4-5D6E-409C-BE32-E72D297353CC}">
                <c16:uniqueId val="{00000007-7B5F-48CC-B498-757719620C2D}"/>
              </c:ext>
            </c:extLst>
          </c:dPt>
          <c:dPt>
            <c:idx val="4"/>
            <c:bubble3D val="0"/>
            <c:spPr>
              <a:solidFill>
                <a:schemeClr val="accent3">
                  <a:lumMod val="60000"/>
                  <a:lumOff val="40000"/>
                </a:schemeClr>
              </a:solidFill>
            </c:spPr>
            <c:extLst>
              <c:ext xmlns:c16="http://schemas.microsoft.com/office/drawing/2014/chart" uri="{C3380CC4-5D6E-409C-BE32-E72D297353CC}">
                <c16:uniqueId val="{00000009-7B5F-48CC-B498-757719620C2D}"/>
              </c:ext>
            </c:extLst>
          </c:dPt>
          <c:dPt>
            <c:idx val="5"/>
            <c:bubble3D val="0"/>
            <c:extLst>
              <c:ext xmlns:c16="http://schemas.microsoft.com/office/drawing/2014/chart" uri="{C3380CC4-5D6E-409C-BE32-E72D297353CC}">
                <c16:uniqueId val="{0000000A-7B5F-48CC-B498-757719620C2D}"/>
              </c:ext>
            </c:extLst>
          </c:dPt>
          <c:dPt>
            <c:idx val="7"/>
            <c:bubble3D val="0"/>
            <c:extLst>
              <c:ext xmlns:c16="http://schemas.microsoft.com/office/drawing/2014/chart" uri="{C3380CC4-5D6E-409C-BE32-E72D297353CC}">
                <c16:uniqueId val="{0000000B-7B5F-48CC-B498-757719620C2D}"/>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5F-48CC-B498-757719620C2D}"/>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5F-48CC-B498-757719620C2D}"/>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5F-48CC-B498-757719620C2D}"/>
                </c:ext>
              </c:extLst>
            </c:dLbl>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Over 25%</c:v>
                </c:pt>
                <c:pt idx="1">
                  <c:v>20-25%</c:v>
                </c:pt>
                <c:pt idx="2">
                  <c:v>16-20%</c:v>
                </c:pt>
                <c:pt idx="3">
                  <c:v>11-15%</c:v>
                </c:pt>
                <c:pt idx="4">
                  <c:v>6-10%</c:v>
                </c:pt>
                <c:pt idx="5">
                  <c:v>Up to 5%</c:v>
                </c:pt>
              </c:strCache>
            </c:strRef>
          </c:cat>
          <c:val>
            <c:numRef>
              <c:f>Sheet1!$B$2:$B$7</c:f>
              <c:numCache>
                <c:formatCode>0</c:formatCode>
                <c:ptCount val="6"/>
                <c:pt idx="0">
                  <c:v>5</c:v>
                </c:pt>
                <c:pt idx="1">
                  <c:v>11</c:v>
                </c:pt>
                <c:pt idx="2">
                  <c:v>19</c:v>
                </c:pt>
                <c:pt idx="3">
                  <c:v>23</c:v>
                </c:pt>
                <c:pt idx="4">
                  <c:v>27</c:v>
                </c:pt>
                <c:pt idx="5">
                  <c:v>16</c:v>
                </c:pt>
              </c:numCache>
            </c:numRef>
          </c:val>
          <c:extLst>
            <c:ext xmlns:c16="http://schemas.microsoft.com/office/drawing/2014/chart" uri="{C3380CC4-5D6E-409C-BE32-E72D297353CC}">
              <c16:uniqueId val="{0000000C-7B5F-48CC-B498-757719620C2D}"/>
            </c:ext>
          </c:extLst>
        </c:ser>
        <c:dLbls>
          <c:showLegendKey val="0"/>
          <c:showVal val="0"/>
          <c:showCatName val="0"/>
          <c:showSerName val="0"/>
          <c:showPercent val="0"/>
          <c:showBubbleSize val="0"/>
          <c:showLeaderLines val="0"/>
        </c:dLbls>
        <c:firstSliceAng val="0"/>
      </c:pieChart>
      <c:spPr>
        <a:noFill/>
        <a:ln w="25400">
          <a:noFill/>
        </a:ln>
      </c:spPr>
    </c:plotArea>
    <c:legend>
      <c:legendPos val="t"/>
      <c:layout>
        <c:manualLayout>
          <c:xMode val="edge"/>
          <c:yMode val="edge"/>
          <c:x val="3.8891596521274399E-2"/>
          <c:y val="0.25218623131582268"/>
          <c:w val="0.20383967251869883"/>
          <c:h val="0.49493020206576105"/>
        </c:manualLayout>
      </c:layout>
      <c:overlay val="0"/>
      <c:txPr>
        <a:bodyPr/>
        <a:lstStyle/>
        <a:p>
          <a:pPr>
            <a:defRPr sz="1200">
              <a:solidFill>
                <a:schemeClr val="tx1"/>
              </a:solidFill>
              <a:latin typeface="+mj-lt"/>
              <a:cs typeface="Calibri Light" panose="020F03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15027861502981"/>
          <c:y val="0.25060451524869742"/>
          <c:w val="0.77980869406753228"/>
          <c:h val="0.74812099445292635"/>
        </c:manualLayout>
      </c:layout>
      <c:barChart>
        <c:barDir val="bar"/>
        <c:grouping val="stacked"/>
        <c:varyColors val="0"/>
        <c:ser>
          <c:idx val="1"/>
          <c:order val="1"/>
          <c:tx>
            <c:strRef>
              <c:f>Sheet1!$B$1</c:f>
              <c:strCache>
                <c:ptCount val="1"/>
                <c:pt idx="0">
                  <c:v>Major concern</c:v>
                </c:pt>
              </c:strCache>
            </c:strRef>
          </c:tx>
          <c:spPr>
            <a:solidFill>
              <a:schemeClr val="accent3"/>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Sheet1!$B$2:$B$3</c:f>
              <c:numCache>
                <c:formatCode>General</c:formatCode>
                <c:ptCount val="2"/>
                <c:pt idx="0">
                  <c:v>13</c:v>
                </c:pt>
                <c:pt idx="1">
                  <c:v>26</c:v>
                </c:pt>
              </c:numCache>
            </c:numRef>
          </c:val>
          <c:extLst>
            <c:ext xmlns:c16="http://schemas.microsoft.com/office/drawing/2014/chart" uri="{C3380CC4-5D6E-409C-BE32-E72D297353CC}">
              <c16:uniqueId val="{00000000-7BA1-4A13-B1A0-49A60BC7D64E}"/>
            </c:ext>
          </c:extLst>
        </c:ser>
        <c:ser>
          <c:idx val="2"/>
          <c:order val="2"/>
          <c:tx>
            <c:strRef>
              <c:f>Sheet1!$C$1</c:f>
              <c:strCache>
                <c:ptCount val="1"/>
                <c:pt idx="0">
                  <c:v>Minor concern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Sheet1!$C$2:$C$3</c:f>
              <c:numCache>
                <c:formatCode>General</c:formatCode>
                <c:ptCount val="2"/>
                <c:pt idx="0">
                  <c:v>37</c:v>
                </c:pt>
                <c:pt idx="1">
                  <c:v>40</c:v>
                </c:pt>
              </c:numCache>
            </c:numRef>
          </c:val>
          <c:extLst>
            <c:ext xmlns:c16="http://schemas.microsoft.com/office/drawing/2014/chart" uri="{C3380CC4-5D6E-409C-BE32-E72D297353CC}">
              <c16:uniqueId val="{00000001-7BA1-4A13-B1A0-49A60BC7D64E}"/>
            </c:ext>
          </c:extLst>
        </c:ser>
        <c:ser>
          <c:idx val="3"/>
          <c:order val="3"/>
          <c:tx>
            <c:strRef>
              <c:f>Sheet1!$D$1</c:f>
              <c:strCache>
                <c:ptCount val="1"/>
                <c:pt idx="0">
                  <c:v>Don't know</c:v>
                </c:pt>
              </c:strCache>
            </c:strRef>
          </c:tx>
          <c:spPr>
            <a:solidFill>
              <a:schemeClr val="bg1"/>
            </a:solidFill>
            <a:ln>
              <a:solidFill>
                <a:schemeClr val="tx1">
                  <a:lumMod val="20000"/>
                  <a:lumOff val="80000"/>
                </a:schemeClr>
              </a:solidFill>
            </a:ln>
          </c:spPr>
          <c:invertIfNegative val="0"/>
          <c:dLbls>
            <c:delete val="1"/>
          </c:dLbls>
          <c:cat>
            <c:strRef>
              <c:f>Sheet1!$A$2:$A$3</c:f>
              <c:strCache>
                <c:ptCount val="2"/>
                <c:pt idx="0">
                  <c:v>Latin America</c:v>
                </c:pt>
                <c:pt idx="1">
                  <c:v>Global</c:v>
                </c:pt>
              </c:strCache>
            </c:strRef>
          </c:cat>
          <c:val>
            <c:numRef>
              <c:f>Sheet1!$D$2:$D$3</c:f>
              <c:numCache>
                <c:formatCode>General</c:formatCode>
                <c:ptCount val="2"/>
                <c:pt idx="0">
                  <c:v>0</c:v>
                </c:pt>
                <c:pt idx="1">
                  <c:v>1</c:v>
                </c:pt>
              </c:numCache>
            </c:numRef>
          </c:val>
          <c:extLst>
            <c:ext xmlns:c16="http://schemas.microsoft.com/office/drawing/2014/chart" uri="{C3380CC4-5D6E-409C-BE32-E72D297353CC}">
              <c16:uniqueId val="{00000002-7BA1-4A13-B1A0-49A60BC7D64E}"/>
            </c:ext>
          </c:extLst>
        </c:ser>
        <c:ser>
          <c:idx val="4"/>
          <c:order val="4"/>
          <c:tx>
            <c:strRef>
              <c:f>Sheet1!$E$1</c:f>
              <c:strCache>
                <c:ptCount val="1"/>
                <c:pt idx="0">
                  <c:v>Not much of a concern</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Sheet1!$E$2:$E$3</c:f>
              <c:numCache>
                <c:formatCode>General</c:formatCode>
                <c:ptCount val="2"/>
                <c:pt idx="0">
                  <c:v>39</c:v>
                </c:pt>
                <c:pt idx="1">
                  <c:v>23</c:v>
                </c:pt>
              </c:numCache>
            </c:numRef>
          </c:val>
          <c:extLst>
            <c:ext xmlns:c16="http://schemas.microsoft.com/office/drawing/2014/chart" uri="{C3380CC4-5D6E-409C-BE32-E72D297353CC}">
              <c16:uniqueId val="{00000003-7BA1-4A13-B1A0-49A60BC7D64E}"/>
            </c:ext>
          </c:extLst>
        </c:ser>
        <c:ser>
          <c:idx val="5"/>
          <c:order val="5"/>
          <c:tx>
            <c:strRef>
              <c:f>Sheet1!$F$1</c:f>
              <c:strCache>
                <c:ptCount val="1"/>
                <c:pt idx="0">
                  <c:v>No concern at all</c:v>
                </c:pt>
              </c:strCache>
            </c:strRef>
          </c:tx>
          <c:spPr>
            <a:solidFill>
              <a:schemeClr val="tx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Sheet1!$F$2:$F$3</c:f>
              <c:numCache>
                <c:formatCode>0</c:formatCode>
                <c:ptCount val="2"/>
                <c:pt idx="0">
                  <c:v>11</c:v>
                </c:pt>
                <c:pt idx="1">
                  <c:v>10</c:v>
                </c:pt>
              </c:numCache>
            </c:numRef>
          </c:val>
          <c:extLst>
            <c:ext xmlns:c16="http://schemas.microsoft.com/office/drawing/2014/chart" uri="{C3380CC4-5D6E-409C-BE32-E72D297353CC}">
              <c16:uniqueId val="{00000004-7BA1-4A13-B1A0-49A60BC7D64E}"/>
            </c:ext>
          </c:extLst>
        </c:ser>
        <c:dLbls>
          <c:showLegendKey val="0"/>
          <c:showVal val="1"/>
          <c:showCatName val="0"/>
          <c:showSerName val="0"/>
          <c:showPercent val="0"/>
          <c:showBubbleSize val="0"/>
        </c:dLbls>
        <c:gapWidth val="47"/>
        <c:overlap val="100"/>
        <c:axId val="271544832"/>
        <c:axId val="291343744"/>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Column1</c:v>
                      </c:pt>
                    </c:strCache>
                  </c:strRef>
                </c:tx>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Latin America</c:v>
                      </c:pt>
                      <c:pt idx="1">
                        <c:v>Global</c:v>
                      </c:pt>
                    </c:strCache>
                  </c:strRef>
                </c:cat>
                <c:val>
                  <c:numRef>
                    <c:extLst>
                      <c:ext uri="{02D57815-91ED-43cb-92C2-25804820EDAC}">
                        <c15:formulaRef>
                          <c15:sqref>Sheet1!$A$2:$A$3</c15:sqref>
                        </c15:formulaRef>
                      </c:ext>
                    </c:extLst>
                    <c:numCache>
                      <c:formatCode>General</c:formatCode>
                      <c:ptCount val="2"/>
                      <c:pt idx="0">
                        <c:v>0</c:v>
                      </c:pt>
                      <c:pt idx="1">
                        <c:v>0</c:v>
                      </c:pt>
                    </c:numCache>
                  </c:numRef>
                </c:val>
                <c:extLst>
                  <c:ext xmlns:c16="http://schemas.microsoft.com/office/drawing/2014/chart" uri="{C3380CC4-5D6E-409C-BE32-E72D297353CC}">
                    <c16:uniqueId val="{00000005-7BA1-4A13-B1A0-49A60BC7D64E}"/>
                  </c:ext>
                </c:extLst>
              </c15:ser>
            </c15:filteredBarSeries>
          </c:ext>
        </c:extLst>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22733318976518374"/>
          <c:y val="5.7079571971934404E-2"/>
          <c:w val="0.76381776159899106"/>
          <c:h val="0.22158572158520615"/>
        </c:manualLayout>
      </c:layout>
      <c:overlay val="0"/>
      <c:txPr>
        <a:bodyPr/>
        <a:lstStyle/>
        <a:p>
          <a:pPr>
            <a:defRPr sz="13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54644647098917E-2"/>
          <c:y val="0.18046257885790251"/>
          <c:w val="0.94830816305029919"/>
          <c:h val="0.73900675065897747"/>
        </c:manualLayout>
      </c:layout>
      <c:barChart>
        <c:barDir val="col"/>
        <c:grouping val="stacked"/>
        <c:varyColors val="0"/>
        <c:ser>
          <c:idx val="0"/>
          <c:order val="0"/>
          <c:tx>
            <c:strRef>
              <c:f>Sheet1!$B$1</c:f>
              <c:strCache>
                <c:ptCount val="1"/>
                <c:pt idx="0">
                  <c:v>Major concern</c:v>
                </c:pt>
              </c:strCache>
            </c:strRef>
          </c:tx>
          <c:spPr>
            <a:solidFill>
              <a:schemeClr val="accent3"/>
            </a:solidFill>
          </c:spPr>
          <c:invertIfNegative val="0"/>
          <c:dPt>
            <c:idx val="2"/>
            <c:invertIfNegative val="0"/>
            <c:bubble3D val="0"/>
            <c:extLst>
              <c:ext xmlns:c16="http://schemas.microsoft.com/office/drawing/2014/chart" uri="{C3380CC4-5D6E-409C-BE32-E72D297353CC}">
                <c16:uniqueId val="{00000000-C135-42DC-866F-7DA5AB0140D0}"/>
              </c:ext>
            </c:extLst>
          </c:dPt>
          <c:dPt>
            <c:idx val="17"/>
            <c:invertIfNegative val="0"/>
            <c:bubble3D val="0"/>
            <c:extLst>
              <c:ext xmlns:c16="http://schemas.microsoft.com/office/drawing/2014/chart" uri="{C3380CC4-5D6E-409C-BE32-E72D297353CC}">
                <c16:uniqueId val="{00000001-EB55-4BCB-B807-B02B12704FB7}"/>
              </c:ext>
            </c:extLst>
          </c:dPt>
          <c:dLbls>
            <c:spPr>
              <a:noFill/>
              <a:ln>
                <a:noFill/>
              </a:ln>
              <a:effectLst/>
            </c:spPr>
            <c:txPr>
              <a:bodyPr wrap="square" lIns="38100" tIns="19050" rIns="38100" bIns="19050" anchor="ctr">
                <a:spAutoFit/>
              </a:bodyPr>
              <a:lstStyle/>
              <a:p>
                <a:pPr>
                  <a:defRPr sz="13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Latin America, 2026</c:v>
                </c:pt>
                <c:pt idx="1">
                  <c:v>Latin America, 2025</c:v>
                </c:pt>
                <c:pt idx="2">
                  <c:v>Latin America, 2024</c:v>
                </c:pt>
              </c:strCache>
            </c:strRef>
          </c:cat>
          <c:val>
            <c:numRef>
              <c:f>Sheet1!$B$2:$B$4</c:f>
              <c:numCache>
                <c:formatCode>General</c:formatCode>
                <c:ptCount val="3"/>
                <c:pt idx="0" formatCode="0">
                  <c:v>13</c:v>
                </c:pt>
                <c:pt idx="1">
                  <c:v>10</c:v>
                </c:pt>
                <c:pt idx="2">
                  <c:v>40</c:v>
                </c:pt>
              </c:numCache>
            </c:numRef>
          </c:val>
          <c:extLst>
            <c:ext xmlns:c16="http://schemas.microsoft.com/office/drawing/2014/chart" uri="{C3380CC4-5D6E-409C-BE32-E72D297353CC}">
              <c16:uniqueId val="{00000002-EB55-4BCB-B807-B02B12704FB7}"/>
            </c:ext>
          </c:extLst>
        </c:ser>
        <c:ser>
          <c:idx val="1"/>
          <c:order val="1"/>
          <c:tx>
            <c:strRef>
              <c:f>Sheet1!$C$1</c:f>
              <c:strCache>
                <c:ptCount val="1"/>
                <c:pt idx="0">
                  <c:v>Minor concern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3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Latin America, 2026</c:v>
                </c:pt>
                <c:pt idx="1">
                  <c:v>Latin America, 2025</c:v>
                </c:pt>
                <c:pt idx="2">
                  <c:v>Latin America, 2024</c:v>
                </c:pt>
              </c:strCache>
            </c:strRef>
          </c:cat>
          <c:val>
            <c:numRef>
              <c:f>Sheet1!$C$2:$C$4</c:f>
              <c:numCache>
                <c:formatCode>General</c:formatCode>
                <c:ptCount val="3"/>
                <c:pt idx="0">
                  <c:v>37</c:v>
                </c:pt>
                <c:pt idx="1">
                  <c:v>34</c:v>
                </c:pt>
                <c:pt idx="2">
                  <c:v>42</c:v>
                </c:pt>
              </c:numCache>
            </c:numRef>
          </c:val>
          <c:extLst>
            <c:ext xmlns:c16="http://schemas.microsoft.com/office/drawing/2014/chart" uri="{C3380CC4-5D6E-409C-BE32-E72D297353CC}">
              <c16:uniqueId val="{00000003-EB55-4BCB-B807-B02B12704FB7}"/>
            </c:ext>
          </c:extLst>
        </c:ser>
        <c:ser>
          <c:idx val="2"/>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300"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Latin America, 2026</c:v>
                </c:pt>
                <c:pt idx="1">
                  <c:v>Latin America, 2025</c:v>
                </c:pt>
                <c:pt idx="2">
                  <c:v>Latin America, 2024</c:v>
                </c:pt>
              </c:strCache>
            </c:strRef>
          </c:cat>
          <c:val>
            <c:numRef>
              <c:f>Sheet1!$D$2:$D$4</c:f>
              <c:numCache>
                <c:formatCode>General</c:formatCode>
                <c:ptCount val="3"/>
                <c:pt idx="0">
                  <c:v>50</c:v>
                </c:pt>
                <c:pt idx="1">
                  <c:v>44</c:v>
                </c:pt>
                <c:pt idx="2">
                  <c:v>82</c:v>
                </c:pt>
              </c:numCache>
            </c:numRef>
          </c:val>
          <c:extLst>
            <c:ext xmlns:c16="http://schemas.microsoft.com/office/drawing/2014/chart" uri="{C3380CC4-5D6E-409C-BE32-E72D297353CC}">
              <c16:uniqueId val="{00000004-EB55-4BCB-B807-B02B12704FB7}"/>
            </c:ext>
          </c:extLst>
        </c:ser>
        <c:dLbls>
          <c:showLegendKey val="0"/>
          <c:showVal val="1"/>
          <c:showCatName val="0"/>
          <c:showSerName val="0"/>
          <c:showPercent val="0"/>
          <c:showBubbleSize val="0"/>
        </c:dLbls>
        <c:gapWidth val="47"/>
        <c:overlap val="100"/>
        <c:axId val="271544832"/>
        <c:axId val="291343744"/>
      </c:barChart>
      <c:catAx>
        <c:axId val="271544832"/>
        <c:scaling>
          <c:orientation val="maxMin"/>
        </c:scaling>
        <c:delete val="0"/>
        <c:axPos val="b"/>
        <c:numFmt formatCode="@" sourceLinked="0"/>
        <c:majorTickMark val="none"/>
        <c:minorTickMark val="none"/>
        <c:tickLblPos val="nextTo"/>
        <c:txPr>
          <a:bodyPr rot="0" vert="horz" anchor="t" anchorCtr="1"/>
          <a:lstStyle/>
          <a:p>
            <a:pPr>
              <a:defRPr sz="14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r"/>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egendEntry>
        <c:idx val="2"/>
        <c:delete val="1"/>
      </c:legendEntry>
      <c:layout>
        <c:manualLayout>
          <c:xMode val="edge"/>
          <c:yMode val="edge"/>
          <c:x val="0.16661640083636559"/>
          <c:y val="6.3010994112917093E-2"/>
          <c:w val="0.69214023226429844"/>
          <c:h val="6.830859242650036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01541668009576"/>
          <c:y val="0.12497277338118305"/>
          <c:w val="0.695034698746265"/>
          <c:h val="0.86912754965040451"/>
        </c:manualLayout>
      </c:layout>
      <c:barChart>
        <c:barDir val="bar"/>
        <c:grouping val="clustered"/>
        <c:varyColors val="0"/>
        <c:ser>
          <c:idx val="2"/>
          <c:order val="0"/>
          <c:tx>
            <c:strRef>
              <c:f>Sheet1!$B$2</c:f>
              <c:strCache>
                <c:ptCount val="1"/>
                <c:pt idx="0">
                  <c:v>2026</c:v>
                </c:pt>
              </c:strCache>
            </c:strRef>
          </c:tx>
          <c:invertIfNegative val="0"/>
          <c:dPt>
            <c:idx val="7"/>
            <c:invertIfNegative val="0"/>
            <c:bubble3D val="0"/>
            <c:extLst>
              <c:ext xmlns:c16="http://schemas.microsoft.com/office/drawing/2014/chart" uri="{C3380CC4-5D6E-409C-BE32-E72D297353CC}">
                <c16:uniqueId val="{00000000-0517-4986-9F47-4D9985666123}"/>
              </c:ext>
            </c:extLst>
          </c:dPt>
          <c:dPt>
            <c:idx val="8"/>
            <c:invertIfNegative val="0"/>
            <c:bubble3D val="0"/>
            <c:extLst>
              <c:ext xmlns:c16="http://schemas.microsoft.com/office/drawing/2014/chart" uri="{C3380CC4-5D6E-409C-BE32-E72D297353CC}">
                <c16:uniqueId val="{00000001-0517-4986-9F47-4D9985666123}"/>
              </c:ext>
            </c:extLst>
          </c:dPt>
          <c:dPt>
            <c:idx val="10"/>
            <c:invertIfNegative val="0"/>
            <c:bubble3D val="0"/>
            <c:extLst>
              <c:ext xmlns:c16="http://schemas.microsoft.com/office/drawing/2014/chart" uri="{C3380CC4-5D6E-409C-BE32-E72D297353CC}">
                <c16:uniqueId val="{00000002-0517-4986-9F47-4D9985666123}"/>
              </c:ext>
            </c:extLst>
          </c:dPt>
          <c:dLbls>
            <c:spPr>
              <a:noFill/>
              <a:ln>
                <a:noFill/>
              </a:ln>
              <a:effectLst/>
            </c:spPr>
            <c:txPr>
              <a:bodyPr wrap="square" lIns="38100" tIns="19050" rIns="38100" bIns="19050" anchor="ctr">
                <a:spAutoFit/>
              </a:bodyPr>
              <a:lstStyle/>
              <a:p>
                <a:pPr>
                  <a:defRPr sz="1200" b="0">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Completely protected</c:v>
                </c:pt>
                <c:pt idx="1">
                  <c:v>Partially protected</c:v>
                </c:pt>
                <c:pt idx="2">
                  <c:v>Not protected at all</c:v>
                </c:pt>
                <c:pt idx="3">
                  <c:v>Don’t know </c:v>
                </c:pt>
              </c:strCache>
            </c:strRef>
          </c:cat>
          <c:val>
            <c:numRef>
              <c:f>Sheet1!$B$3:$B$6</c:f>
              <c:numCache>
                <c:formatCode>General</c:formatCode>
                <c:ptCount val="4"/>
                <c:pt idx="0">
                  <c:v>55</c:v>
                </c:pt>
                <c:pt idx="1">
                  <c:v>39</c:v>
                </c:pt>
                <c:pt idx="2">
                  <c:v>6</c:v>
                </c:pt>
                <c:pt idx="3">
                  <c:v>1</c:v>
                </c:pt>
              </c:numCache>
            </c:numRef>
          </c:val>
          <c:extLst>
            <c:ext xmlns:c16="http://schemas.microsoft.com/office/drawing/2014/chart" uri="{C3380CC4-5D6E-409C-BE32-E72D297353CC}">
              <c16:uniqueId val="{00000003-0517-4986-9F47-4D9985666123}"/>
            </c:ext>
          </c:extLst>
        </c:ser>
        <c:ser>
          <c:idx val="0"/>
          <c:order val="1"/>
          <c:tx>
            <c:strRef>
              <c:f>Sheet1!$C$2</c:f>
              <c:strCache>
                <c:ptCount val="1"/>
                <c:pt idx="0">
                  <c:v>2025</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b="0">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Completely protected</c:v>
                </c:pt>
                <c:pt idx="1">
                  <c:v>Partially protected</c:v>
                </c:pt>
                <c:pt idx="2">
                  <c:v>Not protected at all</c:v>
                </c:pt>
                <c:pt idx="3">
                  <c:v>Don’t know </c:v>
                </c:pt>
              </c:strCache>
            </c:strRef>
          </c:cat>
          <c:val>
            <c:numRef>
              <c:f>Sheet1!$C$3:$C$6</c:f>
              <c:numCache>
                <c:formatCode>General</c:formatCode>
                <c:ptCount val="4"/>
                <c:pt idx="0">
                  <c:v>74</c:v>
                </c:pt>
                <c:pt idx="1">
                  <c:v>25</c:v>
                </c:pt>
                <c:pt idx="2">
                  <c:v>0</c:v>
                </c:pt>
                <c:pt idx="3">
                  <c:v>1</c:v>
                </c:pt>
              </c:numCache>
            </c:numRef>
          </c:val>
          <c:extLst>
            <c:ext xmlns:c16="http://schemas.microsoft.com/office/drawing/2014/chart" uri="{C3380CC4-5D6E-409C-BE32-E72D297353CC}">
              <c16:uniqueId val="{00000006-0517-4986-9F47-4D9985666123}"/>
            </c:ext>
          </c:extLst>
        </c:ser>
        <c:ser>
          <c:idx val="1"/>
          <c:order val="2"/>
          <c:tx>
            <c:strRef>
              <c:f>Sheet1!$D$2</c:f>
              <c:strCache>
                <c:ptCount val="1"/>
                <c:pt idx="0">
                  <c:v>2024</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200" b="0">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Completely protected</c:v>
                </c:pt>
                <c:pt idx="1">
                  <c:v>Partially protected</c:v>
                </c:pt>
                <c:pt idx="2">
                  <c:v>Not protected at all</c:v>
                </c:pt>
                <c:pt idx="3">
                  <c:v>Don’t know </c:v>
                </c:pt>
              </c:strCache>
            </c:strRef>
          </c:cat>
          <c:val>
            <c:numRef>
              <c:f>Sheet1!$D$3:$D$6</c:f>
              <c:numCache>
                <c:formatCode>General</c:formatCode>
                <c:ptCount val="4"/>
                <c:pt idx="0">
                  <c:v>54</c:v>
                </c:pt>
                <c:pt idx="1">
                  <c:v>43</c:v>
                </c:pt>
                <c:pt idx="2">
                  <c:v>3</c:v>
                </c:pt>
                <c:pt idx="3">
                  <c:v>0</c:v>
                </c:pt>
              </c:numCache>
            </c:numRef>
          </c:val>
          <c:extLst>
            <c:ext xmlns:c16="http://schemas.microsoft.com/office/drawing/2014/chart" uri="{C3380CC4-5D6E-409C-BE32-E72D297353CC}">
              <c16:uniqueId val="{00000008-0517-4986-9F47-4D9985666123}"/>
            </c:ext>
          </c:extLst>
        </c:ser>
        <c:dLbls>
          <c:dLblPos val="outEnd"/>
          <c:showLegendKey val="0"/>
          <c:showVal val="1"/>
          <c:showCatName val="0"/>
          <c:showSerName val="0"/>
          <c:showPercent val="0"/>
          <c:showBubbleSize val="0"/>
        </c:dLbls>
        <c:gapWidth val="47"/>
        <c:axId val="241201152"/>
        <c:axId val="136302528"/>
      </c:barChart>
      <c:catAx>
        <c:axId val="241201152"/>
        <c:scaling>
          <c:orientation val="maxMin"/>
        </c:scaling>
        <c:delete val="0"/>
        <c:axPos val="l"/>
        <c:numFmt formatCode="General" sourceLinked="1"/>
        <c:majorTickMark val="none"/>
        <c:minorTickMark val="none"/>
        <c:tickLblPos val="nextTo"/>
        <c:txPr>
          <a:bodyPr/>
          <a:lstStyle/>
          <a:p>
            <a:pPr algn="just">
              <a:defRPr sz="1500">
                <a:latin typeface="+mj-lt"/>
              </a:defRPr>
            </a:pPr>
            <a:endParaRPr lang="en-US"/>
          </a:p>
        </c:txPr>
        <c:crossAx val="136302528"/>
        <c:crosses val="autoZero"/>
        <c:auto val="1"/>
        <c:lblAlgn val="ctr"/>
        <c:lblOffset val="100"/>
        <c:noMultiLvlLbl val="0"/>
      </c:catAx>
      <c:valAx>
        <c:axId val="136302528"/>
        <c:scaling>
          <c:orientation val="minMax"/>
          <c:max val="79"/>
          <c:min val="0"/>
        </c:scaling>
        <c:delete val="1"/>
        <c:axPos val="t"/>
        <c:numFmt formatCode="General" sourceLinked="1"/>
        <c:majorTickMark val="out"/>
        <c:minorTickMark val="none"/>
        <c:tickLblPos val="nextTo"/>
        <c:crossAx val="241201152"/>
        <c:crosses val="autoZero"/>
        <c:crossBetween val="between"/>
      </c:valAx>
    </c:plotArea>
    <c:legend>
      <c:legendPos val="t"/>
      <c:layout>
        <c:manualLayout>
          <c:xMode val="edge"/>
          <c:yMode val="edge"/>
          <c:x val="0.47725676065624378"/>
          <c:y val="4.0249297870158129E-2"/>
          <c:w val="0.26672862921287988"/>
          <c:h val="7.1936524207870875E-2"/>
        </c:manualLayout>
      </c:layout>
      <c:overlay val="0"/>
      <c:txPr>
        <a:bodyPr/>
        <a:lstStyle/>
        <a:p>
          <a:pPr>
            <a:defRPr sz="1400">
              <a:latin typeface="+mj-lt"/>
            </a:defRPr>
          </a:pPr>
          <a:endParaRPr lang="en-US"/>
        </a:p>
      </c:txPr>
    </c:legend>
    <c:plotVisOnly val="1"/>
    <c:dispBlanksAs val="gap"/>
    <c:showDLblsOverMax val="0"/>
  </c:chart>
  <c:txPr>
    <a:bodyPr/>
    <a:lstStyle/>
    <a:p>
      <a:pPr>
        <a:defRPr sz="1800">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6469748732738"/>
          <c:y val="0.21233512861257259"/>
          <c:w val="0.83969433789729064"/>
          <c:h val="0.78766487138742747"/>
        </c:manualLayout>
      </c:layout>
      <c:barChart>
        <c:barDir val="bar"/>
        <c:grouping val="stacked"/>
        <c:varyColors val="0"/>
        <c:ser>
          <c:idx val="1"/>
          <c:order val="1"/>
          <c:tx>
            <c:strRef>
              <c:f>Sheet1!$B$1</c:f>
              <c:strCache>
                <c:ptCount val="1"/>
                <c:pt idx="0">
                  <c:v>Very confident</c:v>
                </c:pt>
              </c:strCache>
            </c:strRef>
          </c:tx>
          <c:spPr>
            <a:solidFill>
              <a:schemeClr val="accent3"/>
            </a:solidFill>
          </c:spPr>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Sheet1!$B$2:$B$3</c:f>
              <c:numCache>
                <c:formatCode>General</c:formatCode>
                <c:ptCount val="2"/>
                <c:pt idx="0">
                  <c:v>41</c:v>
                </c:pt>
                <c:pt idx="1">
                  <c:v>41</c:v>
                </c:pt>
              </c:numCache>
            </c:numRef>
          </c:val>
          <c:extLst>
            <c:ext xmlns:c16="http://schemas.microsoft.com/office/drawing/2014/chart" uri="{C3380CC4-5D6E-409C-BE32-E72D297353CC}">
              <c16:uniqueId val="{00000000-63CB-4DE3-A7E6-D4A3022F3724}"/>
            </c:ext>
          </c:extLst>
        </c:ser>
        <c:ser>
          <c:idx val="2"/>
          <c:order val="2"/>
          <c:tx>
            <c:strRef>
              <c:f>Sheet1!$C$1</c:f>
              <c:strCache>
                <c:ptCount val="1"/>
                <c:pt idx="0">
                  <c:v>Somewhat confident</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Sheet1!$C$2:$C$3</c:f>
              <c:numCache>
                <c:formatCode>General</c:formatCode>
                <c:ptCount val="2"/>
                <c:pt idx="0">
                  <c:v>45</c:v>
                </c:pt>
                <c:pt idx="1">
                  <c:v>47</c:v>
                </c:pt>
              </c:numCache>
            </c:numRef>
          </c:val>
          <c:extLst>
            <c:ext xmlns:c16="http://schemas.microsoft.com/office/drawing/2014/chart" uri="{C3380CC4-5D6E-409C-BE32-E72D297353CC}">
              <c16:uniqueId val="{00000001-63CB-4DE3-A7E6-D4A3022F3724}"/>
            </c:ext>
          </c:extLst>
        </c:ser>
        <c:ser>
          <c:idx val="3"/>
          <c:order val="3"/>
          <c:tx>
            <c:strRef>
              <c:f>Sheet1!$D$1</c:f>
              <c:strCache>
                <c:ptCount val="1"/>
                <c:pt idx="0">
                  <c:v>Don't know</c:v>
                </c:pt>
              </c:strCache>
            </c:strRef>
          </c:tx>
          <c:spPr>
            <a:solidFill>
              <a:schemeClr val="bg1"/>
            </a:solidFill>
            <a:ln>
              <a:solidFill>
                <a:schemeClr val="tx1">
                  <a:lumMod val="20000"/>
                  <a:lumOff val="80000"/>
                </a:schemeClr>
              </a:solidFill>
            </a:ln>
          </c:spPr>
          <c:invertIfNegative val="0"/>
          <c:dLbls>
            <c:delete val="1"/>
          </c:dLbls>
          <c:cat>
            <c:strRef>
              <c:f>Sheet1!$A$2:$A$3</c:f>
              <c:strCache>
                <c:ptCount val="2"/>
                <c:pt idx="0">
                  <c:v>Latin America</c:v>
                </c:pt>
                <c:pt idx="1">
                  <c:v>Global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2-63CB-4DE3-A7E6-D4A3022F3724}"/>
            </c:ext>
          </c:extLst>
        </c:ser>
        <c:ser>
          <c:idx val="4"/>
          <c:order val="4"/>
          <c:tx>
            <c:strRef>
              <c:f>Sheet1!$E$1</c:f>
              <c:strCache>
                <c:ptCount val="1"/>
                <c:pt idx="0">
                  <c:v>A little confident</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Sheet1!$E$2:$E$3</c:f>
              <c:numCache>
                <c:formatCode>General</c:formatCode>
                <c:ptCount val="2"/>
                <c:pt idx="0">
                  <c:v>14</c:v>
                </c:pt>
                <c:pt idx="1">
                  <c:v>11</c:v>
                </c:pt>
              </c:numCache>
            </c:numRef>
          </c:val>
          <c:extLst>
            <c:ext xmlns:c16="http://schemas.microsoft.com/office/drawing/2014/chart" uri="{C3380CC4-5D6E-409C-BE32-E72D297353CC}">
              <c16:uniqueId val="{00000003-63CB-4DE3-A7E6-D4A3022F3724}"/>
            </c:ext>
          </c:extLst>
        </c:ser>
        <c:ser>
          <c:idx val="5"/>
          <c:order val="5"/>
          <c:tx>
            <c:strRef>
              <c:f>Sheet1!$F$1</c:f>
              <c:strCache>
                <c:ptCount val="1"/>
                <c:pt idx="0">
                  <c:v>Not at all confident</c:v>
                </c:pt>
              </c:strCache>
            </c:strRef>
          </c:tx>
          <c:spPr>
            <a:solidFill>
              <a:schemeClr val="tx1">
                <a:lumMod val="60000"/>
                <a:lumOff val="40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AE3-498D-A8A7-DE30D7168CE4}"/>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Latin America</c:v>
                </c:pt>
                <c:pt idx="1">
                  <c:v>Global</c:v>
                </c:pt>
              </c:strCache>
            </c:strRef>
          </c:cat>
          <c:val>
            <c:numRef>
              <c:f>Sheet1!$F$2:$F$3</c:f>
              <c:numCache>
                <c:formatCode>0</c:formatCode>
                <c:ptCount val="2"/>
                <c:pt idx="0">
                  <c:v>0</c:v>
                </c:pt>
                <c:pt idx="1">
                  <c:v>1</c:v>
                </c:pt>
              </c:numCache>
            </c:numRef>
          </c:val>
          <c:extLst>
            <c:ext xmlns:c16="http://schemas.microsoft.com/office/drawing/2014/chart" uri="{C3380CC4-5D6E-409C-BE32-E72D297353CC}">
              <c16:uniqueId val="{00000004-63CB-4DE3-A7E6-D4A3022F3724}"/>
            </c:ext>
          </c:extLst>
        </c:ser>
        <c:dLbls>
          <c:showLegendKey val="0"/>
          <c:showVal val="1"/>
          <c:showCatName val="0"/>
          <c:showSerName val="0"/>
          <c:showPercent val="0"/>
          <c:showBubbleSize val="0"/>
        </c:dLbls>
        <c:gapWidth val="47"/>
        <c:overlap val="100"/>
        <c:axId val="271544832"/>
        <c:axId val="291343744"/>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Column1</c:v>
                      </c:pt>
                    </c:strCache>
                  </c:strRef>
                </c:tx>
                <c:invertIfNegative val="0"/>
                <c:dLbls>
                  <c:spPr>
                    <a:noFill/>
                    <a:ln>
                      <a:noFill/>
                    </a:ln>
                    <a:effectLst/>
                  </c:spPr>
                  <c:txPr>
                    <a:bodyPr/>
                    <a:lstStyle/>
                    <a:p>
                      <a:pPr>
                        <a:defRPr sz="1600" b="0">
                          <a:solidFill>
                            <a:schemeClr val="bg1"/>
                          </a:solidFill>
                          <a:latin typeface="+mj-lt"/>
                          <a:cs typeface="Calibri Light" panose="020F0302020204030204" pitchFamily="34" charset="0"/>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Latin America</c:v>
                      </c:pt>
                      <c:pt idx="1">
                        <c:v>Global</c:v>
                      </c:pt>
                    </c:strCache>
                  </c:strRef>
                </c:cat>
                <c:val>
                  <c:numRef>
                    <c:extLst>
                      <c:ext uri="{02D57815-91ED-43cb-92C2-25804820EDAC}">
                        <c15:formulaRef>
                          <c15:sqref>Sheet1!$A$2:$A$3</c15:sqref>
                        </c15:formulaRef>
                      </c:ext>
                    </c:extLst>
                    <c:numCache>
                      <c:formatCode>General</c:formatCode>
                      <c:ptCount val="2"/>
                      <c:pt idx="0">
                        <c:v>0</c:v>
                      </c:pt>
                      <c:pt idx="1">
                        <c:v>0</c:v>
                      </c:pt>
                    </c:numCache>
                  </c:numRef>
                </c:val>
                <c:extLst>
                  <c:ext xmlns:c16="http://schemas.microsoft.com/office/drawing/2014/chart" uri="{C3380CC4-5D6E-409C-BE32-E72D297353CC}">
                    <c16:uniqueId val="{00000005-63CB-4DE3-A7E6-D4A3022F3724}"/>
                  </c:ext>
                </c:extLst>
              </c15:ser>
            </c15:filteredBarSeries>
          </c:ext>
        </c:extLst>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5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10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15630126082919429"/>
          <c:y val="5.7079571971934404E-2"/>
          <c:w val="0.83484983164864524"/>
          <c:h val="0.15355128465253881"/>
        </c:manualLayout>
      </c:layout>
      <c:overlay val="0"/>
      <c:txPr>
        <a:bodyPr/>
        <a:lstStyle/>
        <a:p>
          <a:pPr>
            <a:defRPr sz="14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86902779027618"/>
          <c:y val="9.6733158195695581E-3"/>
          <c:w val="0.51819378245036685"/>
          <c:h val="0.99032668418043046"/>
        </c:manualLayout>
      </c:layout>
      <c:barChart>
        <c:barDir val="bar"/>
        <c:grouping val="clustered"/>
        <c:varyColors val="0"/>
        <c:ser>
          <c:idx val="0"/>
          <c:order val="0"/>
          <c:tx>
            <c:strRef>
              <c:f>Sheet1!$B$1</c:f>
              <c:strCache>
                <c:ptCount val="1"/>
                <c:pt idx="0">
                  <c:v>Yes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2-B124-4258-879D-1242E9FC0565}"/>
              </c:ext>
            </c:extLst>
          </c:dPt>
          <c:dPt>
            <c:idx val="9"/>
            <c:invertIfNegative val="0"/>
            <c:bubble3D val="0"/>
            <c:spPr>
              <a:solidFill>
                <a:schemeClr val="tx1">
                  <a:lumMod val="60000"/>
                  <a:lumOff val="40000"/>
                </a:schemeClr>
              </a:solidFill>
            </c:spPr>
            <c:extLst>
              <c:ext xmlns:c16="http://schemas.microsoft.com/office/drawing/2014/chart" uri="{C3380CC4-5D6E-409C-BE32-E72D297353CC}">
                <c16:uniqueId val="{00000000-3815-4335-A47F-2A2972AEFE90}"/>
              </c:ext>
            </c:extLst>
          </c:dPt>
          <c:dPt>
            <c:idx val="17"/>
            <c:invertIfNegative val="0"/>
            <c:bubble3D val="0"/>
            <c:extLst>
              <c:ext xmlns:c16="http://schemas.microsoft.com/office/drawing/2014/chart" uri="{C3380CC4-5D6E-409C-BE32-E72D297353CC}">
                <c16:uniqueId val="{00000000-B124-4258-879D-1242E9FC0565}"/>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Developed new capabilities or efficiencies to manage costs</c:v>
                </c:pt>
                <c:pt idx="1">
                  <c:v>Developed new offerings to target new markets</c:v>
                </c:pt>
                <c:pt idx="2">
                  <c:v>Increased prices</c:v>
                </c:pt>
                <c:pt idx="3">
                  <c:v>Have/will adapt expansion plans to consider new markets</c:v>
                </c:pt>
                <c:pt idx="4">
                  <c:v>Have/will restructure supply chain</c:v>
                </c:pt>
                <c:pt idx="5">
                  <c:v>Have/will consolidate operations</c:v>
                </c:pt>
                <c:pt idx="6">
                  <c:v>It's meant a change to our entire operating model</c:v>
                </c:pt>
                <c:pt idx="7">
                  <c:v>Loss of revenue expected this financial year</c:v>
                </c:pt>
                <c:pt idx="8">
                  <c:v>Have/will reduce headcount</c:v>
                </c:pt>
                <c:pt idx="9">
                  <c:v>None of the above</c:v>
                </c:pt>
              </c:strCache>
            </c:strRef>
          </c:cat>
          <c:val>
            <c:numRef>
              <c:f>Sheet1!$B$2:$B$11</c:f>
              <c:numCache>
                <c:formatCode>0</c:formatCode>
                <c:ptCount val="10"/>
                <c:pt idx="0">
                  <c:v>40</c:v>
                </c:pt>
                <c:pt idx="1">
                  <c:v>37</c:v>
                </c:pt>
                <c:pt idx="2">
                  <c:v>36</c:v>
                </c:pt>
                <c:pt idx="3">
                  <c:v>36</c:v>
                </c:pt>
                <c:pt idx="4">
                  <c:v>32</c:v>
                </c:pt>
                <c:pt idx="5">
                  <c:v>28</c:v>
                </c:pt>
                <c:pt idx="6">
                  <c:v>23</c:v>
                </c:pt>
                <c:pt idx="7">
                  <c:v>22</c:v>
                </c:pt>
                <c:pt idx="8">
                  <c:v>20</c:v>
                </c:pt>
                <c:pt idx="9">
                  <c:v>4</c:v>
                </c:pt>
              </c:numCache>
            </c:numRef>
          </c:val>
          <c:extLst>
            <c:ext xmlns:c16="http://schemas.microsoft.com/office/drawing/2014/chart" uri="{C3380CC4-5D6E-409C-BE32-E72D297353CC}">
              <c16:uniqueId val="{00000001-B124-4258-879D-1242E9FC0565}"/>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0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43"/>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29141059326164E-2"/>
          <c:y val="9.6733158195695581E-3"/>
          <c:w val="0.92872464382837716"/>
          <c:h val="0.99032668418043046"/>
        </c:manualLayout>
      </c:layout>
      <c:barChart>
        <c:barDir val="bar"/>
        <c:grouping val="clustered"/>
        <c:varyColors val="0"/>
        <c:ser>
          <c:idx val="0"/>
          <c:order val="0"/>
          <c:tx>
            <c:strRef>
              <c:f>Sheet1!$B$1</c:f>
              <c:strCache>
                <c:ptCount val="1"/>
                <c:pt idx="0">
                  <c:v>Yes</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BD30-47E7-B27D-3458FD125127}"/>
              </c:ext>
            </c:extLst>
          </c:dPt>
          <c:dPt>
            <c:idx val="9"/>
            <c:invertIfNegative val="0"/>
            <c:bubble3D val="0"/>
            <c:spPr>
              <a:solidFill>
                <a:schemeClr val="tx1">
                  <a:lumMod val="60000"/>
                  <a:lumOff val="40000"/>
                </a:schemeClr>
              </a:solidFill>
            </c:spPr>
            <c:extLst>
              <c:ext xmlns:c16="http://schemas.microsoft.com/office/drawing/2014/chart" uri="{C3380CC4-5D6E-409C-BE32-E72D297353CC}">
                <c16:uniqueId val="{00000002-BD30-47E7-B27D-3458FD125127}"/>
              </c:ext>
            </c:extLst>
          </c:dPt>
          <c:dPt>
            <c:idx val="17"/>
            <c:invertIfNegative val="0"/>
            <c:bubble3D val="0"/>
            <c:extLst>
              <c:ext xmlns:c16="http://schemas.microsoft.com/office/drawing/2014/chart" uri="{C3380CC4-5D6E-409C-BE32-E72D297353CC}">
                <c16:uniqueId val="{00000003-BD30-47E7-B27D-3458FD125127}"/>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Developed new capabilities or efficiencies to manage costs</c:v>
                </c:pt>
                <c:pt idx="1">
                  <c:v>Developed new offerings to target new markets</c:v>
                </c:pt>
                <c:pt idx="2">
                  <c:v>Increased prices</c:v>
                </c:pt>
                <c:pt idx="3">
                  <c:v>Have/will adapt expansion plans to consider new markets</c:v>
                </c:pt>
                <c:pt idx="4">
                  <c:v>Have/will restructure supply chain</c:v>
                </c:pt>
                <c:pt idx="5">
                  <c:v>Have/will consolidate operations</c:v>
                </c:pt>
                <c:pt idx="6">
                  <c:v>It's meant a change to our entire operating model</c:v>
                </c:pt>
                <c:pt idx="7">
                  <c:v>Loss of revenue expected this financial year</c:v>
                </c:pt>
                <c:pt idx="8">
                  <c:v>Have/will reduce headcount</c:v>
                </c:pt>
                <c:pt idx="9">
                  <c:v>None of the above</c:v>
                </c:pt>
              </c:strCache>
            </c:strRef>
          </c:cat>
          <c:val>
            <c:numRef>
              <c:f>Sheet1!$B$2:$B$11</c:f>
              <c:numCache>
                <c:formatCode>0</c:formatCode>
                <c:ptCount val="10"/>
                <c:pt idx="0">
                  <c:v>28</c:v>
                </c:pt>
                <c:pt idx="1">
                  <c:v>40</c:v>
                </c:pt>
                <c:pt idx="2">
                  <c:v>44</c:v>
                </c:pt>
                <c:pt idx="3">
                  <c:v>43</c:v>
                </c:pt>
                <c:pt idx="4">
                  <c:v>34</c:v>
                </c:pt>
                <c:pt idx="5">
                  <c:v>26</c:v>
                </c:pt>
                <c:pt idx="6">
                  <c:v>20</c:v>
                </c:pt>
                <c:pt idx="7">
                  <c:v>23</c:v>
                </c:pt>
                <c:pt idx="8">
                  <c:v>22</c:v>
                </c:pt>
                <c:pt idx="9">
                  <c:v>4</c:v>
                </c:pt>
              </c:numCache>
            </c:numRef>
          </c:val>
          <c:extLst>
            <c:ext xmlns:c16="http://schemas.microsoft.com/office/drawing/2014/chart" uri="{C3380CC4-5D6E-409C-BE32-E72D297353CC}">
              <c16:uniqueId val="{00000004-BD30-47E7-B27D-3458FD125127}"/>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0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48"/>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9744714376229"/>
          <c:y val="9.7380222229972349E-2"/>
          <c:w val="0.53214062184534627"/>
          <c:h val="0.90261977777002766"/>
        </c:manualLayout>
      </c:layout>
      <c:barChart>
        <c:barDir val="bar"/>
        <c:grouping val="clustered"/>
        <c:varyColors val="0"/>
        <c:ser>
          <c:idx val="0"/>
          <c:order val="0"/>
          <c:tx>
            <c:strRef>
              <c:f>Sheet1!$B$1</c:f>
              <c:strCache>
                <c:ptCount val="1"/>
                <c:pt idx="0">
                  <c:v>Global</c:v>
                </c:pt>
              </c:strCache>
            </c:strRef>
          </c:tx>
          <c:invertIfNegative val="0"/>
          <c:dPt>
            <c:idx val="3"/>
            <c:invertIfNegative val="0"/>
            <c:bubble3D val="0"/>
            <c:spPr>
              <a:solidFill>
                <a:schemeClr val="bg2">
                  <a:lumMod val="50000"/>
                </a:schemeClr>
              </a:solidFill>
            </c:spPr>
            <c:extLst>
              <c:ext xmlns:c16="http://schemas.microsoft.com/office/drawing/2014/chart" uri="{C3380CC4-5D6E-409C-BE32-E72D297353CC}">
                <c16:uniqueId val="{00000002-BB4A-4262-A6A3-C36D1206D816}"/>
              </c:ext>
            </c:extLst>
          </c:dPt>
          <c:dPt>
            <c:idx val="17"/>
            <c:invertIfNegative val="0"/>
            <c:bubble3D val="0"/>
            <c:extLst>
              <c:ext xmlns:c16="http://schemas.microsoft.com/office/drawing/2014/chart" uri="{C3380CC4-5D6E-409C-BE32-E72D297353CC}">
                <c16:uniqueId val="{00000000-BB4A-4262-A6A3-C36D1206D816}"/>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Consolidated services offered in specific countries</c:v>
                </c:pt>
                <c:pt idx="1">
                  <c:v>Offshored operations in business services/support areas</c:v>
                </c:pt>
                <c:pt idx="2">
                  <c:v>Planning is underway to consolidate or offshore next year.</c:v>
                </c:pt>
                <c:pt idx="3">
                  <c:v>None of the above</c:v>
                </c:pt>
              </c:strCache>
            </c:strRef>
          </c:cat>
          <c:val>
            <c:numRef>
              <c:f>Sheet1!$B$2:$B$5</c:f>
              <c:numCache>
                <c:formatCode>0</c:formatCode>
                <c:ptCount val="4"/>
                <c:pt idx="0">
                  <c:v>57</c:v>
                </c:pt>
                <c:pt idx="1">
                  <c:v>45</c:v>
                </c:pt>
                <c:pt idx="2">
                  <c:v>44</c:v>
                </c:pt>
                <c:pt idx="3">
                  <c:v>12</c:v>
                </c:pt>
              </c:numCache>
            </c:numRef>
          </c:val>
          <c:extLst>
            <c:ext xmlns:c16="http://schemas.microsoft.com/office/drawing/2014/chart" uri="{C3380CC4-5D6E-409C-BE32-E72D297353CC}">
              <c16:uniqueId val="{00000001-BB4A-4262-A6A3-C36D1206D816}"/>
            </c:ext>
          </c:extLst>
        </c:ser>
        <c:ser>
          <c:idx val="1"/>
          <c:order val="1"/>
          <c:tx>
            <c:strRef>
              <c:f>Sheet1!$C$1</c:f>
              <c:strCache>
                <c:ptCount val="1"/>
                <c:pt idx="0">
                  <c:v>Latin America</c:v>
                </c:pt>
              </c:strCache>
            </c:strRef>
          </c:tx>
          <c:invertIfNegative val="0"/>
          <c:dPt>
            <c:idx val="3"/>
            <c:invertIfNegative val="0"/>
            <c:bubble3D val="0"/>
            <c:spPr>
              <a:solidFill>
                <a:schemeClr val="bg1">
                  <a:lumMod val="75000"/>
                </a:schemeClr>
              </a:solidFill>
            </c:spPr>
            <c:extLst>
              <c:ext xmlns:c16="http://schemas.microsoft.com/office/drawing/2014/chart" uri="{C3380CC4-5D6E-409C-BE32-E72D297353CC}">
                <c16:uniqueId val="{00000004-E692-4C32-9924-48083E40E9AD}"/>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Consolidated services offered in specific countries</c:v>
                </c:pt>
                <c:pt idx="1">
                  <c:v>Offshored operations in business services/support areas</c:v>
                </c:pt>
                <c:pt idx="2">
                  <c:v>Planning is underway to consolidate or offshore next year.</c:v>
                </c:pt>
                <c:pt idx="3">
                  <c:v>None of the above</c:v>
                </c:pt>
              </c:strCache>
            </c:strRef>
          </c:cat>
          <c:val>
            <c:numRef>
              <c:f>Sheet1!$C$2:$C$5</c:f>
              <c:numCache>
                <c:formatCode>0</c:formatCode>
                <c:ptCount val="4"/>
                <c:pt idx="0">
                  <c:v>53</c:v>
                </c:pt>
                <c:pt idx="1">
                  <c:v>52</c:v>
                </c:pt>
                <c:pt idx="2">
                  <c:v>52</c:v>
                </c:pt>
                <c:pt idx="3">
                  <c:v>11</c:v>
                </c:pt>
              </c:numCache>
            </c:numRef>
          </c:val>
          <c:extLst>
            <c:ext xmlns:c16="http://schemas.microsoft.com/office/drawing/2014/chart" uri="{C3380CC4-5D6E-409C-BE32-E72D297353CC}">
              <c16:uniqueId val="{00000003-E692-4C32-9924-48083E40E9AD}"/>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5"/>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45897143954566655"/>
          <c:y val="8.7706909750625769E-3"/>
          <c:w val="0.40435677247661117"/>
          <c:h val="9.42131050007095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40969496533757E-2"/>
          <c:y val="0.24210055884561918"/>
          <c:w val="0.96089796336849964"/>
          <c:h val="0.64661219694439553"/>
        </c:manualLayout>
      </c:layout>
      <c:barChart>
        <c:barDir val="col"/>
        <c:grouping val="clustered"/>
        <c:varyColors val="0"/>
        <c:ser>
          <c:idx val="2"/>
          <c:order val="0"/>
          <c:tx>
            <c:strRef>
              <c:f>Sheet1!$B$2</c:f>
              <c:strCache>
                <c:ptCount val="1"/>
                <c:pt idx="0">
                  <c:v>Negative</c:v>
                </c:pt>
              </c:strCache>
            </c:strRef>
          </c:tx>
          <c:spPr>
            <a:solidFill>
              <a:schemeClr val="accent5"/>
            </a:solidFill>
            <a:ln>
              <a:noFill/>
            </a:ln>
          </c:spPr>
          <c:invertIfNegative val="0"/>
          <c:dPt>
            <c:idx val="0"/>
            <c:invertIfNegative val="0"/>
            <c:bubble3D val="0"/>
            <c:extLst>
              <c:ext xmlns:c16="http://schemas.microsoft.com/office/drawing/2014/chart" uri="{C3380CC4-5D6E-409C-BE32-E72D297353CC}">
                <c16:uniqueId val="{00000000-662A-49D7-B778-1A9F4BB38969}"/>
              </c:ext>
            </c:extLst>
          </c:dPt>
          <c:dPt>
            <c:idx val="1"/>
            <c:invertIfNegative val="0"/>
            <c:bubble3D val="0"/>
            <c:extLst>
              <c:ext xmlns:c16="http://schemas.microsoft.com/office/drawing/2014/chart" uri="{C3380CC4-5D6E-409C-BE32-E72D297353CC}">
                <c16:uniqueId val="{00000000-12A7-4D75-9F8A-336486CCA928}"/>
              </c:ext>
            </c:extLst>
          </c:dPt>
          <c:dPt>
            <c:idx val="5"/>
            <c:invertIfNegative val="0"/>
            <c:bubble3D val="0"/>
            <c:extLst>
              <c:ext xmlns:c16="http://schemas.microsoft.com/office/drawing/2014/chart" uri="{C3380CC4-5D6E-409C-BE32-E72D297353CC}">
                <c16:uniqueId val="{00000002-12A7-4D75-9F8A-336486CCA928}"/>
              </c:ext>
            </c:extLst>
          </c:dPt>
          <c:dPt>
            <c:idx val="11"/>
            <c:invertIfNegative val="0"/>
            <c:bubble3D val="0"/>
            <c:extLst>
              <c:ext xmlns:c16="http://schemas.microsoft.com/office/drawing/2014/chart" uri="{C3380CC4-5D6E-409C-BE32-E72D297353CC}">
                <c16:uniqueId val="{00000003-12A7-4D75-9F8A-336486CCA928}"/>
              </c:ext>
            </c:extLst>
          </c:dPt>
          <c:dLbls>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Sheet1!$A$3:$A$5</c:f>
              <c:numCache>
                <c:formatCode>General</c:formatCode>
                <c:ptCount val="3"/>
                <c:pt idx="0">
                  <c:v>2024</c:v>
                </c:pt>
                <c:pt idx="1">
                  <c:v>2025</c:v>
                </c:pt>
                <c:pt idx="2">
                  <c:v>2026</c:v>
                </c:pt>
              </c:numCache>
            </c:numRef>
          </c:cat>
          <c:val>
            <c:numRef>
              <c:f>Sheet1!$B$3:$B$5</c:f>
              <c:numCache>
                <c:formatCode>General</c:formatCode>
                <c:ptCount val="3"/>
                <c:pt idx="0">
                  <c:v>8</c:v>
                </c:pt>
                <c:pt idx="1">
                  <c:v>7</c:v>
                </c:pt>
                <c:pt idx="2">
                  <c:v>18</c:v>
                </c:pt>
              </c:numCache>
            </c:numRef>
          </c:val>
          <c:extLst>
            <c:ext xmlns:c16="http://schemas.microsoft.com/office/drawing/2014/chart" uri="{C3380CC4-5D6E-409C-BE32-E72D297353CC}">
              <c16:uniqueId val="{00000004-12A7-4D75-9F8A-336486CCA928}"/>
            </c:ext>
          </c:extLst>
        </c:ser>
        <c:ser>
          <c:idx val="0"/>
          <c:order val="1"/>
          <c:tx>
            <c:strRef>
              <c:f>Sheet1!$C$2</c:f>
              <c:strCache>
                <c:ptCount val="1"/>
                <c:pt idx="0">
                  <c:v>Positive</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mj-lt"/>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Sheet1!$A$3:$A$5</c:f>
              <c:numCache>
                <c:formatCode>General</c:formatCode>
                <c:ptCount val="3"/>
                <c:pt idx="0">
                  <c:v>2024</c:v>
                </c:pt>
                <c:pt idx="1">
                  <c:v>2025</c:v>
                </c:pt>
                <c:pt idx="2">
                  <c:v>2026</c:v>
                </c:pt>
              </c:numCache>
            </c:numRef>
          </c:cat>
          <c:val>
            <c:numRef>
              <c:f>Sheet1!$C$3:$C$5</c:f>
              <c:numCache>
                <c:formatCode>General</c:formatCode>
                <c:ptCount val="3"/>
                <c:pt idx="0">
                  <c:v>87</c:v>
                </c:pt>
                <c:pt idx="1">
                  <c:v>89</c:v>
                </c:pt>
                <c:pt idx="2">
                  <c:v>75</c:v>
                </c:pt>
              </c:numCache>
            </c:numRef>
          </c:val>
          <c:extLst>
            <c:ext xmlns:c16="http://schemas.microsoft.com/office/drawing/2014/chart" uri="{C3380CC4-5D6E-409C-BE32-E72D297353CC}">
              <c16:uniqueId val="{00000005-12A7-4D75-9F8A-336486CCA928}"/>
            </c:ext>
          </c:extLst>
        </c:ser>
        <c:dLbls>
          <c:showLegendKey val="0"/>
          <c:showVal val="1"/>
          <c:showCatName val="0"/>
          <c:showSerName val="0"/>
          <c:showPercent val="0"/>
          <c:showBubbleSize val="0"/>
        </c:dLbls>
        <c:gapWidth val="150"/>
        <c:axId val="221022720"/>
        <c:axId val="232275968"/>
      </c:barChart>
      <c:catAx>
        <c:axId val="221022720"/>
        <c:scaling>
          <c:orientation val="minMax"/>
        </c:scaling>
        <c:delete val="0"/>
        <c:axPos val="b"/>
        <c:numFmt formatCode="General" sourceLinked="1"/>
        <c:majorTickMark val="none"/>
        <c:minorTickMark val="none"/>
        <c:tickLblPos val="nextTo"/>
        <c:txPr>
          <a:bodyPr/>
          <a:lstStyle/>
          <a:p>
            <a:pPr algn="just">
              <a:defRPr sz="1500">
                <a:latin typeface="+mj-lt"/>
              </a:defRPr>
            </a:pPr>
            <a:endParaRPr lang="en-US"/>
          </a:p>
        </c:txPr>
        <c:crossAx val="232275968"/>
        <c:crosses val="autoZero"/>
        <c:auto val="1"/>
        <c:lblAlgn val="ctr"/>
        <c:lblOffset val="100"/>
        <c:noMultiLvlLbl val="0"/>
      </c:catAx>
      <c:valAx>
        <c:axId val="232275968"/>
        <c:scaling>
          <c:orientation val="minMax"/>
          <c:max val="100"/>
          <c:min val="0"/>
        </c:scaling>
        <c:delete val="1"/>
        <c:axPos val="l"/>
        <c:numFmt formatCode="General" sourceLinked="1"/>
        <c:majorTickMark val="out"/>
        <c:minorTickMark val="none"/>
        <c:tickLblPos val="nextTo"/>
        <c:crossAx val="221022720"/>
        <c:crosses val="autoZero"/>
        <c:crossBetween val="between"/>
      </c:valAx>
    </c:plotArea>
    <c:legend>
      <c:legendPos val="t"/>
      <c:layout>
        <c:manualLayout>
          <c:xMode val="edge"/>
          <c:yMode val="edge"/>
          <c:x val="0.35215502972850665"/>
          <c:y val="7.5883515654470005E-2"/>
          <c:w val="0.31000919688105144"/>
          <c:h val="6.841070012234822E-2"/>
        </c:manualLayout>
      </c:layout>
      <c:overlay val="0"/>
      <c:txPr>
        <a:bodyPr/>
        <a:lstStyle/>
        <a:p>
          <a:pPr>
            <a:defRPr sz="1200">
              <a:solidFill>
                <a:schemeClr val="tx1"/>
              </a:solidFill>
              <a:latin typeface="+mj-lt"/>
            </a:defRPr>
          </a:pPr>
          <a:endParaRPr lang="en-US"/>
        </a:p>
      </c:txPr>
    </c:legend>
    <c:plotVisOnly val="1"/>
    <c:dispBlanksAs val="gap"/>
    <c:showDLblsOverMax val="0"/>
  </c:chart>
  <c:txPr>
    <a:bodyPr/>
    <a:lstStyle/>
    <a:p>
      <a:pPr>
        <a:defRPr sz="1800">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9744714376229"/>
          <c:y val="0.10176556771750364"/>
          <c:w val="0.53214062184534627"/>
          <c:h val="0.89823443228249633"/>
        </c:manualLayout>
      </c:layout>
      <c:barChart>
        <c:barDir val="bar"/>
        <c:grouping val="clustered"/>
        <c:varyColors val="0"/>
        <c:ser>
          <c:idx val="0"/>
          <c:order val="0"/>
          <c:tx>
            <c:strRef>
              <c:f>Sheet1!$B$1</c:f>
              <c:strCache>
                <c:ptCount val="1"/>
                <c:pt idx="0">
                  <c:v>Global</c:v>
                </c:pt>
              </c:strCache>
            </c:strRef>
          </c:tx>
          <c:invertIfNegative val="0"/>
          <c:dPt>
            <c:idx val="6"/>
            <c:invertIfNegative val="0"/>
            <c:bubble3D val="0"/>
            <c:spPr>
              <a:solidFill>
                <a:schemeClr val="tx1">
                  <a:lumMod val="60000"/>
                  <a:lumOff val="40000"/>
                </a:schemeClr>
              </a:solidFill>
            </c:spPr>
            <c:extLst>
              <c:ext xmlns:c16="http://schemas.microsoft.com/office/drawing/2014/chart" uri="{C3380CC4-5D6E-409C-BE32-E72D297353CC}">
                <c16:uniqueId val="{00000002-57B6-49F2-B68C-3E5F2FA4A955}"/>
              </c:ext>
            </c:extLst>
          </c:dPt>
          <c:dPt>
            <c:idx val="17"/>
            <c:invertIfNegative val="0"/>
            <c:bubble3D val="0"/>
            <c:extLst>
              <c:ext xmlns:c16="http://schemas.microsoft.com/office/drawing/2014/chart" uri="{C3380CC4-5D6E-409C-BE32-E72D297353CC}">
                <c16:uniqueId val="{00000000-57B6-49F2-B68C-3E5F2FA4A955}"/>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Diversify resources</c:v>
                </c:pt>
                <c:pt idx="1">
                  <c:v>Offshoring</c:v>
                </c:pt>
                <c:pt idx="2">
                  <c:v>Friendshoring/Allyshoring</c:v>
                </c:pt>
                <c:pt idx="3">
                  <c:v>Nearshoring</c:v>
                </c:pt>
                <c:pt idx="4">
                  <c:v>Inshoring</c:v>
                </c:pt>
                <c:pt idx="5">
                  <c:v>Omnishoring</c:v>
                </c:pt>
                <c:pt idx="6">
                  <c:v>None of the above</c:v>
                </c:pt>
              </c:strCache>
            </c:strRef>
          </c:cat>
          <c:val>
            <c:numRef>
              <c:f>Sheet1!$B$2:$B$8</c:f>
              <c:numCache>
                <c:formatCode>0</c:formatCode>
                <c:ptCount val="7"/>
                <c:pt idx="0">
                  <c:v>55</c:v>
                </c:pt>
                <c:pt idx="1">
                  <c:v>36</c:v>
                </c:pt>
                <c:pt idx="2">
                  <c:v>32</c:v>
                </c:pt>
                <c:pt idx="3">
                  <c:v>28</c:v>
                </c:pt>
                <c:pt idx="4">
                  <c:v>25</c:v>
                </c:pt>
                <c:pt idx="5">
                  <c:v>22</c:v>
                </c:pt>
                <c:pt idx="6">
                  <c:v>7</c:v>
                </c:pt>
              </c:numCache>
            </c:numRef>
          </c:val>
          <c:extLst>
            <c:ext xmlns:c16="http://schemas.microsoft.com/office/drawing/2014/chart" uri="{C3380CC4-5D6E-409C-BE32-E72D297353CC}">
              <c16:uniqueId val="{00000001-57B6-49F2-B68C-3E5F2FA4A955}"/>
            </c:ext>
          </c:extLst>
        </c:ser>
        <c:ser>
          <c:idx val="1"/>
          <c:order val="1"/>
          <c:tx>
            <c:strRef>
              <c:f>Sheet1!$C$1</c:f>
              <c:strCache>
                <c:ptCount val="1"/>
                <c:pt idx="0">
                  <c:v>Latin America</c:v>
                </c:pt>
              </c:strCache>
            </c:strRef>
          </c:tx>
          <c:invertIfNegative val="0"/>
          <c:dPt>
            <c:idx val="6"/>
            <c:invertIfNegative val="0"/>
            <c:bubble3D val="0"/>
            <c:spPr>
              <a:solidFill>
                <a:schemeClr val="bg1">
                  <a:lumMod val="75000"/>
                </a:schemeClr>
              </a:solidFill>
            </c:spPr>
            <c:extLst>
              <c:ext xmlns:c16="http://schemas.microsoft.com/office/drawing/2014/chart" uri="{C3380CC4-5D6E-409C-BE32-E72D297353CC}">
                <c16:uniqueId val="{00000004-CF16-4379-93BF-9FF263F5154B}"/>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Diversify resources</c:v>
                </c:pt>
                <c:pt idx="1">
                  <c:v>Offshoring</c:v>
                </c:pt>
                <c:pt idx="2">
                  <c:v>Friendshoring/Allyshoring</c:v>
                </c:pt>
                <c:pt idx="3">
                  <c:v>Nearshoring</c:v>
                </c:pt>
                <c:pt idx="4">
                  <c:v>Inshoring</c:v>
                </c:pt>
                <c:pt idx="5">
                  <c:v>Omnishoring</c:v>
                </c:pt>
                <c:pt idx="6">
                  <c:v>None of the above</c:v>
                </c:pt>
              </c:strCache>
            </c:strRef>
          </c:cat>
          <c:val>
            <c:numRef>
              <c:f>Sheet1!$C$2:$C$8</c:f>
              <c:numCache>
                <c:formatCode>0</c:formatCode>
                <c:ptCount val="7"/>
                <c:pt idx="0">
                  <c:v>68</c:v>
                </c:pt>
                <c:pt idx="1">
                  <c:v>34</c:v>
                </c:pt>
                <c:pt idx="2">
                  <c:v>25</c:v>
                </c:pt>
                <c:pt idx="3">
                  <c:v>24</c:v>
                </c:pt>
                <c:pt idx="4">
                  <c:v>21</c:v>
                </c:pt>
                <c:pt idx="5">
                  <c:v>21</c:v>
                </c:pt>
                <c:pt idx="6" formatCode="General">
                  <c:v>5</c:v>
                </c:pt>
              </c:numCache>
            </c:numRef>
          </c:val>
          <c:extLst>
            <c:ext xmlns:c16="http://schemas.microsoft.com/office/drawing/2014/chart" uri="{C3380CC4-5D6E-409C-BE32-E72D297353CC}">
              <c16:uniqueId val="{00000003-CF16-4379-93BF-9FF263F5154B}"/>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7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45546941247728651"/>
          <c:y val="8.7706909750625769E-3"/>
          <c:w val="0.37965946564371761"/>
          <c:h val="9.42131050007095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3288242815793"/>
          <c:y val="9.6733158195695581E-3"/>
          <c:w val="0.52786711757184201"/>
          <c:h val="0.99032668418043046"/>
        </c:manualLayout>
      </c:layout>
      <c:barChart>
        <c:barDir val="bar"/>
        <c:grouping val="clustered"/>
        <c:varyColors val="0"/>
        <c:ser>
          <c:idx val="0"/>
          <c:order val="0"/>
          <c:tx>
            <c:strRef>
              <c:f>Sheet1!$B$1</c:f>
              <c:strCache>
                <c:ptCount val="1"/>
                <c:pt idx="0">
                  <c:v>Yes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3F42-444C-8D27-4B040FBF350B}"/>
              </c:ext>
            </c:extLst>
          </c:dPt>
          <c:dPt>
            <c:idx val="17"/>
            <c:invertIfNegative val="0"/>
            <c:bubble3D val="0"/>
            <c:extLst>
              <c:ext xmlns:c16="http://schemas.microsoft.com/office/drawing/2014/chart" uri="{C3380CC4-5D6E-409C-BE32-E72D297353CC}">
                <c16:uniqueId val="{00000000-4911-4C2B-B5A7-559A3D4719FD}"/>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Integration of new technologies</c:v>
                </c:pt>
                <c:pt idx="1">
                  <c:v>Growth of operations in existing markets</c:v>
                </c:pt>
                <c:pt idx="2">
                  <c:v>Market diversification</c:v>
                </c:pt>
                <c:pt idx="3">
                  <c:v>New or enhanced logistics support</c:v>
                </c:pt>
                <c:pt idx="4">
                  <c:v>International expansion</c:v>
                </c:pt>
                <c:pt idx="5">
                  <c:v>Securing customer/client data</c:v>
                </c:pt>
                <c:pt idx="6">
                  <c:v>Sustainability and financial reporting</c:v>
                </c:pt>
                <c:pt idx="7">
                  <c:v>Understanding upcoming regulations and governance</c:v>
                </c:pt>
                <c:pt idx="8">
                  <c:v>Creating new roles or support functions</c:v>
                </c:pt>
              </c:strCache>
            </c:strRef>
          </c:cat>
          <c:val>
            <c:numRef>
              <c:f>Sheet1!$B$2:$B$10</c:f>
              <c:numCache>
                <c:formatCode>0</c:formatCode>
                <c:ptCount val="9"/>
                <c:pt idx="0">
                  <c:v>41</c:v>
                </c:pt>
                <c:pt idx="1">
                  <c:v>37</c:v>
                </c:pt>
                <c:pt idx="2">
                  <c:v>34</c:v>
                </c:pt>
                <c:pt idx="3">
                  <c:v>32</c:v>
                </c:pt>
                <c:pt idx="4">
                  <c:v>32</c:v>
                </c:pt>
                <c:pt idx="5">
                  <c:v>32</c:v>
                </c:pt>
                <c:pt idx="6">
                  <c:v>32</c:v>
                </c:pt>
                <c:pt idx="7">
                  <c:v>31</c:v>
                </c:pt>
                <c:pt idx="8">
                  <c:v>27</c:v>
                </c:pt>
              </c:numCache>
            </c:numRef>
          </c:val>
          <c:extLst>
            <c:ext xmlns:c16="http://schemas.microsoft.com/office/drawing/2014/chart" uri="{C3380CC4-5D6E-409C-BE32-E72D297353CC}">
              <c16:uniqueId val="{00000001-4911-4C2B-B5A7-559A3D4719FD}"/>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45"/>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55357515457052E-2"/>
          <c:y val="9.6733158195695581E-3"/>
          <c:w val="0.98114464248454303"/>
          <c:h val="0.99032668418043046"/>
        </c:manualLayout>
      </c:layout>
      <c:barChart>
        <c:barDir val="bar"/>
        <c:grouping val="clustered"/>
        <c:varyColors val="0"/>
        <c:ser>
          <c:idx val="0"/>
          <c:order val="0"/>
          <c:tx>
            <c:strRef>
              <c:f>Sheet1!$B$1</c:f>
              <c:strCache>
                <c:ptCount val="1"/>
                <c:pt idx="0">
                  <c:v>Yes</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4B40-493C-B20B-9705483613AE}"/>
              </c:ext>
            </c:extLst>
          </c:dPt>
          <c:dPt>
            <c:idx val="17"/>
            <c:invertIfNegative val="0"/>
            <c:bubble3D val="0"/>
            <c:extLst>
              <c:ext xmlns:c16="http://schemas.microsoft.com/office/drawing/2014/chart" uri="{C3380CC4-5D6E-409C-BE32-E72D297353CC}">
                <c16:uniqueId val="{00000001-4B40-493C-B20B-9705483613AE}"/>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Integration of new technologies</c:v>
                </c:pt>
                <c:pt idx="1">
                  <c:v>Growth of operations in existing markets</c:v>
                </c:pt>
                <c:pt idx="2">
                  <c:v>Market diversification</c:v>
                </c:pt>
                <c:pt idx="3">
                  <c:v>New or enhanced logistics support</c:v>
                </c:pt>
                <c:pt idx="4">
                  <c:v>International expansion</c:v>
                </c:pt>
                <c:pt idx="5">
                  <c:v>Securing customer/client data</c:v>
                </c:pt>
                <c:pt idx="6">
                  <c:v>Sustainability and financial reporting</c:v>
                </c:pt>
                <c:pt idx="7">
                  <c:v>Understanding upcoming regulations and governance</c:v>
                </c:pt>
                <c:pt idx="8">
                  <c:v>Creating new roles or support functions</c:v>
                </c:pt>
              </c:strCache>
            </c:strRef>
          </c:cat>
          <c:val>
            <c:numRef>
              <c:f>Sheet1!$B$2:$B$10</c:f>
              <c:numCache>
                <c:formatCode>0</c:formatCode>
                <c:ptCount val="9"/>
                <c:pt idx="0">
                  <c:v>45</c:v>
                </c:pt>
                <c:pt idx="1">
                  <c:v>31</c:v>
                </c:pt>
                <c:pt idx="2">
                  <c:v>37</c:v>
                </c:pt>
                <c:pt idx="3">
                  <c:v>35</c:v>
                </c:pt>
                <c:pt idx="4">
                  <c:v>40</c:v>
                </c:pt>
                <c:pt idx="5">
                  <c:v>34</c:v>
                </c:pt>
                <c:pt idx="6">
                  <c:v>28</c:v>
                </c:pt>
                <c:pt idx="7">
                  <c:v>29</c:v>
                </c:pt>
                <c:pt idx="8">
                  <c:v>23</c:v>
                </c:pt>
              </c:numCache>
            </c:numRef>
          </c:val>
          <c:extLst>
            <c:ext xmlns:c16="http://schemas.microsoft.com/office/drawing/2014/chart" uri="{C3380CC4-5D6E-409C-BE32-E72D297353CC}">
              <c16:uniqueId val="{00000002-4B40-493C-B20B-9705483613AE}"/>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5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75528877222619"/>
          <c:y val="0.11017083684009243"/>
          <c:w val="0.60935800603374801"/>
          <c:h val="0.86333085591598746"/>
        </c:manualLayout>
      </c:layout>
      <c:barChart>
        <c:barDir val="bar"/>
        <c:grouping val="clustered"/>
        <c:varyColors val="0"/>
        <c:ser>
          <c:idx val="0"/>
          <c:order val="0"/>
          <c:tx>
            <c:strRef>
              <c:f>Sheet1!$B$1</c:f>
              <c:strCache>
                <c:ptCount val="1"/>
                <c:pt idx="0">
                  <c:v>Global</c:v>
                </c:pt>
              </c:strCache>
            </c:strRef>
          </c:tx>
          <c:invertIfNegative val="0"/>
          <c:dPt>
            <c:idx val="17"/>
            <c:invertIfNegative val="0"/>
            <c:bubble3D val="0"/>
            <c:extLst>
              <c:ext xmlns:c16="http://schemas.microsoft.com/office/drawing/2014/chart" uri="{C3380CC4-5D6E-409C-BE32-E72D297353CC}">
                <c16:uniqueId val="{00000002-17C5-43C9-B0D9-2368E5B7BA28}"/>
              </c:ext>
            </c:extLst>
          </c:dPt>
          <c:dLbls>
            <c:spPr>
              <a:noFill/>
              <a:ln>
                <a:noFill/>
              </a:ln>
              <a:effectLst/>
            </c:spPr>
            <c:txPr>
              <a:bodyPr wrap="square" lIns="38100" tIns="19050" rIns="38100" bIns="19050" anchor="ctr">
                <a:spAutoFit/>
              </a:bodyPr>
              <a:lstStyle/>
              <a:p>
                <a:pPr>
                  <a:defRPr sz="1200">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USA</c:v>
                </c:pt>
                <c:pt idx="1">
                  <c:v>Canada</c:v>
                </c:pt>
                <c:pt idx="2">
                  <c:v>Germany</c:v>
                </c:pt>
                <c:pt idx="3">
                  <c:v>France</c:v>
                </c:pt>
                <c:pt idx="4">
                  <c:v>China</c:v>
                </c:pt>
                <c:pt idx="5">
                  <c:v>Australia</c:v>
                </c:pt>
                <c:pt idx="6">
                  <c:v>UK</c:v>
                </c:pt>
                <c:pt idx="7">
                  <c:v>Brazil</c:v>
                </c:pt>
                <c:pt idx="8">
                  <c:v>Japan</c:v>
                </c:pt>
                <c:pt idx="9">
                  <c:v>Italy</c:v>
                </c:pt>
                <c:pt idx="10">
                  <c:v>UAE</c:v>
                </c:pt>
              </c:strCache>
            </c:strRef>
          </c:cat>
          <c:val>
            <c:numRef>
              <c:f>Sheet1!$B$2:$B$12</c:f>
              <c:numCache>
                <c:formatCode>General</c:formatCode>
                <c:ptCount val="11"/>
                <c:pt idx="0">
                  <c:v>26</c:v>
                </c:pt>
                <c:pt idx="1">
                  <c:v>25</c:v>
                </c:pt>
                <c:pt idx="2">
                  <c:v>24</c:v>
                </c:pt>
                <c:pt idx="3">
                  <c:v>23</c:v>
                </c:pt>
                <c:pt idx="4">
                  <c:v>22</c:v>
                </c:pt>
                <c:pt idx="5">
                  <c:v>17</c:v>
                </c:pt>
                <c:pt idx="6">
                  <c:v>16</c:v>
                </c:pt>
                <c:pt idx="7">
                  <c:v>11</c:v>
                </c:pt>
                <c:pt idx="8">
                  <c:v>10</c:v>
                </c:pt>
                <c:pt idx="9">
                  <c:v>10</c:v>
                </c:pt>
                <c:pt idx="10">
                  <c:v>9</c:v>
                </c:pt>
              </c:numCache>
            </c:numRef>
          </c:val>
          <c:extLst>
            <c:ext xmlns:c16="http://schemas.microsoft.com/office/drawing/2014/chart" uri="{C3380CC4-5D6E-409C-BE32-E72D297353CC}">
              <c16:uniqueId val="{00000003-17C5-43C9-B0D9-2368E5B7BA28}"/>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27"/>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25803417924268"/>
          <c:y val="0.13178851635481048"/>
          <c:w val="0.51080492011984291"/>
          <c:h val="0.86821148364518952"/>
        </c:manualLayout>
      </c:layout>
      <c:barChart>
        <c:barDir val="bar"/>
        <c:grouping val="clustered"/>
        <c:varyColors val="0"/>
        <c:ser>
          <c:idx val="0"/>
          <c:order val="0"/>
          <c:tx>
            <c:strRef>
              <c:f>Sheet1!$B$1</c:f>
              <c:strCache>
                <c:ptCount val="1"/>
                <c:pt idx="0">
                  <c:v>Global</c:v>
                </c:pt>
              </c:strCache>
            </c:strRef>
          </c:tx>
          <c:invertIfNegative val="0"/>
          <c:dPt>
            <c:idx val="4"/>
            <c:invertIfNegative val="0"/>
            <c:bubble3D val="0"/>
            <c:spPr>
              <a:solidFill>
                <a:schemeClr val="tx1">
                  <a:lumMod val="60000"/>
                  <a:lumOff val="40000"/>
                </a:schemeClr>
              </a:solidFill>
            </c:spPr>
            <c:extLst>
              <c:ext xmlns:c16="http://schemas.microsoft.com/office/drawing/2014/chart" uri="{C3380CC4-5D6E-409C-BE32-E72D297353CC}">
                <c16:uniqueId val="{00000001-9C29-9043-A15B-BF5D46B72B76}"/>
              </c:ext>
            </c:extLst>
          </c:dPt>
          <c:dPt>
            <c:idx val="17"/>
            <c:invertIfNegative val="0"/>
            <c:bubble3D val="0"/>
            <c:extLst>
              <c:ext xmlns:c16="http://schemas.microsoft.com/office/drawing/2014/chart" uri="{C3380CC4-5D6E-409C-BE32-E72D297353CC}">
                <c16:uniqueId val="{00000002-9C29-9043-A15B-BF5D46B72B76}"/>
              </c:ext>
            </c:extLst>
          </c:dPt>
          <c:dLbls>
            <c:spPr>
              <a:noFill/>
              <a:ln>
                <a:noFill/>
              </a:ln>
              <a:effectLst/>
            </c:spPr>
            <c:txPr>
              <a:bodyPr wrap="square" lIns="38100" tIns="19050" rIns="38100" bIns="19050" anchor="ctr">
                <a:spAutoFit/>
              </a:bodyPr>
              <a:lstStyle/>
              <a:p>
                <a:pPr>
                  <a:defRPr sz="1400">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 international expansion plans</c:v>
                </c:pt>
                <c:pt idx="1">
                  <c:v>Will begin operating in 1-2 new countries</c:v>
                </c:pt>
                <c:pt idx="2">
                  <c:v>Will begin operating in 3-5 new countries</c:v>
                </c:pt>
                <c:pt idx="3">
                  <c:v>Will begin operating in more than 5 new countries</c:v>
                </c:pt>
                <c:pt idx="4">
                  <c:v>Don't know</c:v>
                </c:pt>
              </c:strCache>
            </c:strRef>
          </c:cat>
          <c:val>
            <c:numRef>
              <c:f>Sheet1!$B$2:$B$6</c:f>
              <c:numCache>
                <c:formatCode>0</c:formatCode>
                <c:ptCount val="5"/>
                <c:pt idx="0">
                  <c:v>16</c:v>
                </c:pt>
                <c:pt idx="1">
                  <c:v>46</c:v>
                </c:pt>
                <c:pt idx="2">
                  <c:v>27</c:v>
                </c:pt>
                <c:pt idx="3">
                  <c:v>10</c:v>
                </c:pt>
                <c:pt idx="4">
                  <c:v>1</c:v>
                </c:pt>
              </c:numCache>
            </c:numRef>
          </c:val>
          <c:extLst>
            <c:ext xmlns:c16="http://schemas.microsoft.com/office/drawing/2014/chart" uri="{C3380CC4-5D6E-409C-BE32-E72D297353CC}">
              <c16:uniqueId val="{00000003-9C29-9043-A15B-BF5D46B72B76}"/>
            </c:ext>
          </c:extLst>
        </c:ser>
        <c:ser>
          <c:idx val="1"/>
          <c:order val="1"/>
          <c:tx>
            <c:strRef>
              <c:f>Sheet1!$C$1</c:f>
              <c:strCache>
                <c:ptCount val="1"/>
                <c:pt idx="0">
                  <c:v>Latin America</c:v>
                </c:pt>
              </c:strCache>
            </c:strRef>
          </c:tx>
          <c:spPr>
            <a:solidFill>
              <a:srgbClr val="4AA7B7"/>
            </a:solidFill>
          </c:spPr>
          <c:invertIfNegative val="0"/>
          <c:dPt>
            <c:idx val="4"/>
            <c:invertIfNegative val="0"/>
            <c:bubble3D val="0"/>
            <c:spPr>
              <a:solidFill>
                <a:schemeClr val="bg1">
                  <a:lumMod val="75000"/>
                </a:schemeClr>
              </a:solidFill>
            </c:spPr>
            <c:extLst>
              <c:ext xmlns:c16="http://schemas.microsoft.com/office/drawing/2014/chart" uri="{C3380CC4-5D6E-409C-BE32-E72D297353CC}">
                <c16:uniqueId val="{00000005-9C29-9043-A15B-BF5D46B72B76}"/>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 international expansion plans</c:v>
                </c:pt>
                <c:pt idx="1">
                  <c:v>Will begin operating in 1-2 new countries</c:v>
                </c:pt>
                <c:pt idx="2">
                  <c:v>Will begin operating in 3-5 new countries</c:v>
                </c:pt>
                <c:pt idx="3">
                  <c:v>Will begin operating in more than 5 new countries</c:v>
                </c:pt>
                <c:pt idx="4">
                  <c:v>Don't know</c:v>
                </c:pt>
              </c:strCache>
            </c:strRef>
          </c:cat>
          <c:val>
            <c:numRef>
              <c:f>Sheet1!$C$2:$C$6</c:f>
              <c:numCache>
                <c:formatCode>0</c:formatCode>
                <c:ptCount val="5"/>
                <c:pt idx="0">
                  <c:v>15</c:v>
                </c:pt>
                <c:pt idx="1">
                  <c:v>55</c:v>
                </c:pt>
                <c:pt idx="2">
                  <c:v>21</c:v>
                </c:pt>
                <c:pt idx="3">
                  <c:v>9</c:v>
                </c:pt>
                <c:pt idx="4">
                  <c:v>2</c:v>
                </c:pt>
              </c:numCache>
            </c:numRef>
          </c:val>
          <c:extLst>
            <c:ext xmlns:c16="http://schemas.microsoft.com/office/drawing/2014/chart" uri="{C3380CC4-5D6E-409C-BE32-E72D297353CC}">
              <c16:uniqueId val="{00000004-9C29-9043-A15B-BF5D46B72B76}"/>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4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6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523008378126262"/>
          <c:y val="1.3440860215053764E-2"/>
          <c:w val="0.42162212690711121"/>
          <c:h val="9.625278695001834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47001249259711"/>
          <c:y val="0.1079319775103858"/>
          <c:w val="0.69495509388792198"/>
          <c:h val="0.85499991144271625"/>
        </c:manualLayout>
      </c:layout>
      <c:barChart>
        <c:barDir val="bar"/>
        <c:grouping val="clustered"/>
        <c:varyColors val="0"/>
        <c:ser>
          <c:idx val="1"/>
          <c:order val="0"/>
          <c:tx>
            <c:strRef>
              <c:f>Sheet1!$B$1</c:f>
              <c:strCache>
                <c:ptCount val="1"/>
                <c:pt idx="0">
                  <c:v>2026</c:v>
                </c:pt>
              </c:strCache>
            </c:strRef>
          </c:tx>
          <c:invertIfNegative val="0"/>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Brazil</c:v>
                </c:pt>
                <c:pt idx="1">
                  <c:v>USA</c:v>
                </c:pt>
                <c:pt idx="2">
                  <c:v>Canada</c:v>
                </c:pt>
                <c:pt idx="3">
                  <c:v>Mexico</c:v>
                </c:pt>
                <c:pt idx="4">
                  <c:v>Colombia</c:v>
                </c:pt>
                <c:pt idx="5">
                  <c:v>Chile</c:v>
                </c:pt>
                <c:pt idx="6">
                  <c:v>China</c:v>
                </c:pt>
                <c:pt idx="7">
                  <c:v>Spain</c:v>
                </c:pt>
                <c:pt idx="8">
                  <c:v>Germany</c:v>
                </c:pt>
                <c:pt idx="9">
                  <c:v>Japan</c:v>
                </c:pt>
              </c:strCache>
            </c:strRef>
          </c:cat>
          <c:val>
            <c:numRef>
              <c:f>Sheet1!$B$2:$B$11</c:f>
              <c:numCache>
                <c:formatCode>0</c:formatCode>
                <c:ptCount val="10"/>
                <c:pt idx="0">
                  <c:v>44</c:v>
                </c:pt>
                <c:pt idx="1">
                  <c:v>36</c:v>
                </c:pt>
                <c:pt idx="2">
                  <c:v>29</c:v>
                </c:pt>
                <c:pt idx="3">
                  <c:v>29</c:v>
                </c:pt>
                <c:pt idx="4">
                  <c:v>26</c:v>
                </c:pt>
                <c:pt idx="5">
                  <c:v>22</c:v>
                </c:pt>
                <c:pt idx="6">
                  <c:v>17</c:v>
                </c:pt>
                <c:pt idx="7">
                  <c:v>17</c:v>
                </c:pt>
                <c:pt idx="8">
                  <c:v>11</c:v>
                </c:pt>
                <c:pt idx="9">
                  <c:v>11</c:v>
                </c:pt>
              </c:numCache>
            </c:numRef>
          </c:val>
          <c:extLst>
            <c:ext xmlns:c16="http://schemas.microsoft.com/office/drawing/2014/chart" uri="{C3380CC4-5D6E-409C-BE32-E72D297353CC}">
              <c16:uniqueId val="{00000003-F0FB-E64C-B989-2FCBBD556713}"/>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48"/>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350142842552"/>
          <c:y val="0.15438971356787912"/>
          <c:w val="0.58587932666894738"/>
          <c:h val="0.84561028643212088"/>
        </c:manualLayout>
      </c:layout>
      <c:barChart>
        <c:barDir val="bar"/>
        <c:grouping val="clustered"/>
        <c:varyColors val="0"/>
        <c:ser>
          <c:idx val="0"/>
          <c:order val="0"/>
          <c:tx>
            <c:strRef>
              <c:f>Sheet1!$B$1</c:f>
              <c:strCache>
                <c:ptCount val="1"/>
                <c:pt idx="0">
                  <c:v>Global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2-3DF8-4090-BA89-83460BC398A4}"/>
              </c:ext>
            </c:extLst>
          </c:dPt>
          <c:dPt>
            <c:idx val="1"/>
            <c:invertIfNegative val="0"/>
            <c:bubble3D val="0"/>
            <c:extLst>
              <c:ext xmlns:c16="http://schemas.microsoft.com/office/drawing/2014/chart" uri="{C3380CC4-5D6E-409C-BE32-E72D297353CC}">
                <c16:uniqueId val="{00000001-3DF8-4090-BA89-83460BC398A4}"/>
              </c:ext>
            </c:extLst>
          </c:dPt>
          <c:dPt>
            <c:idx val="4"/>
            <c:invertIfNegative val="0"/>
            <c:bubble3D val="0"/>
            <c:spPr>
              <a:solidFill>
                <a:schemeClr val="bg1">
                  <a:lumMod val="50000"/>
                </a:schemeClr>
              </a:solidFill>
            </c:spPr>
            <c:extLst>
              <c:ext xmlns:c16="http://schemas.microsoft.com/office/drawing/2014/chart" uri="{C3380CC4-5D6E-409C-BE32-E72D297353CC}">
                <c16:uniqueId val="{00000000-3DF8-4090-BA89-83460BC398A4}"/>
              </c:ext>
            </c:extLst>
          </c:dPt>
          <c:dPt>
            <c:idx val="17"/>
            <c:invertIfNegative val="0"/>
            <c:bubble3D val="0"/>
            <c:extLst>
              <c:ext xmlns:c16="http://schemas.microsoft.com/office/drawing/2014/chart" uri="{C3380CC4-5D6E-409C-BE32-E72D297353CC}">
                <c16:uniqueId val="{00000000-4911-4C2B-B5A7-559A3D4719FD}"/>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Geopolitical instability or social unrest</c:v>
                </c:pt>
                <c:pt idx="1">
                  <c:v>Trade and tariffs</c:v>
                </c:pt>
                <c:pt idx="2">
                  <c:v>Scarcity/availability of talent</c:v>
                </c:pt>
                <c:pt idx="3">
                  <c:v>Climate change</c:v>
                </c:pt>
                <c:pt idx="4">
                  <c:v>None of the above</c:v>
                </c:pt>
              </c:strCache>
            </c:strRef>
          </c:cat>
          <c:val>
            <c:numRef>
              <c:f>Sheet1!$B$2:$B$6</c:f>
              <c:numCache>
                <c:formatCode>0</c:formatCode>
                <c:ptCount val="5"/>
                <c:pt idx="0">
                  <c:v>60</c:v>
                </c:pt>
                <c:pt idx="1">
                  <c:v>54</c:v>
                </c:pt>
                <c:pt idx="2">
                  <c:v>49</c:v>
                </c:pt>
                <c:pt idx="3">
                  <c:v>26</c:v>
                </c:pt>
                <c:pt idx="4">
                  <c:v>5</c:v>
                </c:pt>
              </c:numCache>
            </c:numRef>
          </c:val>
          <c:extLst>
            <c:ext xmlns:c16="http://schemas.microsoft.com/office/drawing/2014/chart" uri="{C3380CC4-5D6E-409C-BE32-E72D297353CC}">
              <c16:uniqueId val="{00000001-4911-4C2B-B5A7-559A3D4719FD}"/>
            </c:ext>
          </c:extLst>
        </c:ser>
        <c:ser>
          <c:idx val="1"/>
          <c:order val="1"/>
          <c:tx>
            <c:strRef>
              <c:f>Sheet1!$C$1</c:f>
              <c:strCache>
                <c:ptCount val="1"/>
                <c:pt idx="0">
                  <c:v>Latin America</c:v>
                </c:pt>
              </c:strCache>
            </c:strRef>
          </c:tx>
          <c:invertIfNegative val="0"/>
          <c:dPt>
            <c:idx val="4"/>
            <c:invertIfNegative val="0"/>
            <c:bubble3D val="0"/>
            <c:spPr>
              <a:solidFill>
                <a:srgbClr val="D9D9D9"/>
              </a:solidFill>
            </c:spPr>
            <c:extLst>
              <c:ext xmlns:c16="http://schemas.microsoft.com/office/drawing/2014/chart" uri="{C3380CC4-5D6E-409C-BE32-E72D297353CC}">
                <c16:uniqueId val="{00000005-E8E4-4BCD-A021-9E943A9C420A}"/>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Geopolitical instability or social unrest</c:v>
                </c:pt>
                <c:pt idx="1">
                  <c:v>Trade and tariffs</c:v>
                </c:pt>
                <c:pt idx="2">
                  <c:v>Scarcity/availability of talent</c:v>
                </c:pt>
                <c:pt idx="3">
                  <c:v>Climate change</c:v>
                </c:pt>
                <c:pt idx="4">
                  <c:v>None of the above</c:v>
                </c:pt>
              </c:strCache>
            </c:strRef>
          </c:cat>
          <c:val>
            <c:numRef>
              <c:f>Sheet1!$C$2:$C$6</c:f>
              <c:numCache>
                <c:formatCode>0</c:formatCode>
                <c:ptCount val="5"/>
                <c:pt idx="0">
                  <c:v>55</c:v>
                </c:pt>
                <c:pt idx="1">
                  <c:v>65</c:v>
                </c:pt>
                <c:pt idx="2">
                  <c:v>36</c:v>
                </c:pt>
                <c:pt idx="3">
                  <c:v>22</c:v>
                </c:pt>
                <c:pt idx="4">
                  <c:v>2</c:v>
                </c:pt>
              </c:numCache>
            </c:numRef>
          </c:val>
          <c:extLst>
            <c:ext xmlns:c16="http://schemas.microsoft.com/office/drawing/2014/chart" uri="{C3380CC4-5D6E-409C-BE32-E72D297353CC}">
              <c16:uniqueId val="{00000005-B4AB-4E21-A3A6-2BDEF4F3A499}"/>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4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7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42346834388044935"/>
          <c:y val="3.0697418412719023E-2"/>
          <c:w val="0.42339127503613527"/>
          <c:h val="9.42131050007095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9744714376229"/>
          <c:y val="0.13684833161775395"/>
          <c:w val="0.56846543315112152"/>
          <c:h val="0.863151668382246"/>
        </c:manualLayout>
      </c:layout>
      <c:barChart>
        <c:barDir val="bar"/>
        <c:grouping val="clustered"/>
        <c:varyColors val="0"/>
        <c:ser>
          <c:idx val="0"/>
          <c:order val="0"/>
          <c:tx>
            <c:strRef>
              <c:f>Sheet1!$B$1</c:f>
              <c:strCache>
                <c:ptCount val="1"/>
                <c:pt idx="0">
                  <c:v>Global</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842D-104B-9256-FA5B737254A7}"/>
              </c:ext>
            </c:extLst>
          </c:dPt>
          <c:dPt>
            <c:idx val="1"/>
            <c:invertIfNegative val="0"/>
            <c:bubble3D val="0"/>
            <c:extLst>
              <c:ext xmlns:c16="http://schemas.microsoft.com/office/drawing/2014/chart" uri="{C3380CC4-5D6E-409C-BE32-E72D297353CC}">
                <c16:uniqueId val="{00000003-842D-104B-9256-FA5B737254A7}"/>
              </c:ext>
            </c:extLst>
          </c:dPt>
          <c:dPt>
            <c:idx val="2"/>
            <c:invertIfNegative val="0"/>
            <c:bubble3D val="0"/>
            <c:extLst>
              <c:ext xmlns:c16="http://schemas.microsoft.com/office/drawing/2014/chart" uri="{C3380CC4-5D6E-409C-BE32-E72D297353CC}">
                <c16:uniqueId val="{00000005-842D-104B-9256-FA5B737254A7}"/>
              </c:ext>
            </c:extLst>
          </c:dPt>
          <c:dPt>
            <c:idx val="3"/>
            <c:invertIfNegative val="0"/>
            <c:bubble3D val="0"/>
            <c:extLst>
              <c:ext xmlns:c16="http://schemas.microsoft.com/office/drawing/2014/chart" uri="{C3380CC4-5D6E-409C-BE32-E72D297353CC}">
                <c16:uniqueId val="{00000007-842D-104B-9256-FA5B737254A7}"/>
              </c:ext>
            </c:extLst>
          </c:dPt>
          <c:dPt>
            <c:idx val="4"/>
            <c:invertIfNegative val="0"/>
            <c:bubble3D val="0"/>
            <c:spPr>
              <a:solidFill>
                <a:schemeClr val="tx1">
                  <a:lumMod val="60000"/>
                  <a:lumOff val="40000"/>
                </a:schemeClr>
              </a:solidFill>
            </c:spPr>
            <c:extLst>
              <c:ext xmlns:c16="http://schemas.microsoft.com/office/drawing/2014/chart" uri="{C3380CC4-5D6E-409C-BE32-E72D297353CC}">
                <c16:uniqueId val="{00000009-842D-104B-9256-FA5B737254A7}"/>
              </c:ext>
            </c:extLst>
          </c:dPt>
          <c:dPt>
            <c:idx val="17"/>
            <c:invertIfNegative val="0"/>
            <c:bubble3D val="0"/>
            <c:extLst>
              <c:ext xmlns:c16="http://schemas.microsoft.com/office/drawing/2014/chart" uri="{C3380CC4-5D6E-409C-BE32-E72D297353CC}">
                <c16:uniqueId val="{0000000A-842D-104B-9256-FA5B737254A7}"/>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Added extra target countries for expansion</c:v>
                </c:pt>
                <c:pt idx="1">
                  <c:v>Changed our target countries/regions for expansion</c:v>
                </c:pt>
                <c:pt idx="2">
                  <c:v>Reduced countries/regions originally targeted for expansion</c:v>
                </c:pt>
                <c:pt idx="3">
                  <c:v>Cancelled all plans for international expansion</c:v>
                </c:pt>
                <c:pt idx="4">
                  <c:v>None of the above</c:v>
                </c:pt>
              </c:strCache>
            </c:strRef>
          </c:cat>
          <c:val>
            <c:numRef>
              <c:f>Sheet1!$B$2:$B$6</c:f>
              <c:numCache>
                <c:formatCode>0</c:formatCode>
                <c:ptCount val="5"/>
                <c:pt idx="0">
                  <c:v>51</c:v>
                </c:pt>
                <c:pt idx="1">
                  <c:v>45</c:v>
                </c:pt>
                <c:pt idx="2">
                  <c:v>35</c:v>
                </c:pt>
                <c:pt idx="3">
                  <c:v>6</c:v>
                </c:pt>
                <c:pt idx="4">
                  <c:v>12</c:v>
                </c:pt>
              </c:numCache>
            </c:numRef>
          </c:val>
          <c:extLst>
            <c:ext xmlns:c16="http://schemas.microsoft.com/office/drawing/2014/chart" uri="{C3380CC4-5D6E-409C-BE32-E72D297353CC}">
              <c16:uniqueId val="{0000000B-842D-104B-9256-FA5B737254A7}"/>
            </c:ext>
          </c:extLst>
        </c:ser>
        <c:ser>
          <c:idx val="1"/>
          <c:order val="1"/>
          <c:tx>
            <c:strRef>
              <c:f>Sheet1!$C$1</c:f>
              <c:strCache>
                <c:ptCount val="1"/>
                <c:pt idx="0">
                  <c:v>Latin America</c:v>
                </c:pt>
              </c:strCache>
            </c:strRef>
          </c:tx>
          <c:spPr>
            <a:solidFill>
              <a:schemeClr val="accent2"/>
            </a:solidFill>
          </c:spPr>
          <c:invertIfNegative val="0"/>
          <c:dPt>
            <c:idx val="4"/>
            <c:invertIfNegative val="0"/>
            <c:bubble3D val="0"/>
            <c:spPr>
              <a:solidFill>
                <a:schemeClr val="bg1">
                  <a:lumMod val="85000"/>
                </a:schemeClr>
              </a:solidFill>
            </c:spPr>
            <c:extLst>
              <c:ext xmlns:c16="http://schemas.microsoft.com/office/drawing/2014/chart" uri="{C3380CC4-5D6E-409C-BE32-E72D297353CC}">
                <c16:uniqueId val="{0000000F-569B-4788-890F-7D830A52E61E}"/>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Added extra target countries for expansion</c:v>
                </c:pt>
                <c:pt idx="1">
                  <c:v>Changed our target countries/regions for expansion</c:v>
                </c:pt>
                <c:pt idx="2">
                  <c:v>Reduced countries/regions originally targeted for expansion</c:v>
                </c:pt>
                <c:pt idx="3">
                  <c:v>Cancelled all plans for international expansion</c:v>
                </c:pt>
                <c:pt idx="4">
                  <c:v>None of the above</c:v>
                </c:pt>
              </c:strCache>
            </c:strRef>
          </c:cat>
          <c:val>
            <c:numRef>
              <c:f>Sheet1!$C$2:$C$6</c:f>
              <c:numCache>
                <c:formatCode>0</c:formatCode>
                <c:ptCount val="5"/>
                <c:pt idx="0">
                  <c:v>57</c:v>
                </c:pt>
                <c:pt idx="1">
                  <c:v>39</c:v>
                </c:pt>
                <c:pt idx="2">
                  <c:v>34</c:v>
                </c:pt>
                <c:pt idx="3">
                  <c:v>5</c:v>
                </c:pt>
                <c:pt idx="4">
                  <c:v>11</c:v>
                </c:pt>
              </c:numCache>
            </c:numRef>
          </c:val>
          <c:extLst>
            <c:ext xmlns:c16="http://schemas.microsoft.com/office/drawing/2014/chart" uri="{C3380CC4-5D6E-409C-BE32-E72D297353CC}">
              <c16:uniqueId val="{0000000B-569B-4788-890F-7D830A52E61E}"/>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7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47256342957130359"/>
          <c:y val="1.7541381950125154E-2"/>
          <c:w val="0.38179621778046974"/>
          <c:h val="9.42131050007095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44580872448456"/>
          <c:y val="0.11487411549381026"/>
          <c:w val="0.42320191344592961"/>
          <c:h val="0.88512588450618979"/>
        </c:manualLayout>
      </c:layout>
      <c:barChart>
        <c:barDir val="bar"/>
        <c:grouping val="clustered"/>
        <c:varyColors val="0"/>
        <c:ser>
          <c:idx val="0"/>
          <c:order val="0"/>
          <c:tx>
            <c:strRef>
              <c:f>Sheet1!$B$1</c:f>
              <c:strCache>
                <c:ptCount val="1"/>
                <c:pt idx="0">
                  <c:v>Global</c:v>
                </c:pt>
              </c:strCache>
            </c:strRef>
          </c:tx>
          <c:invertIfNegative val="0"/>
          <c:dPt>
            <c:idx val="17"/>
            <c:invertIfNegative val="0"/>
            <c:bubble3D val="0"/>
            <c:extLst>
              <c:ext xmlns:c16="http://schemas.microsoft.com/office/drawing/2014/chart" uri="{C3380CC4-5D6E-409C-BE32-E72D297353CC}">
                <c16:uniqueId val="{00000000-0794-4B26-88C6-A77C8852F402}"/>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Managing compliance with local laws, regulatory requirements and taxes*</c:v>
                </c:pt>
                <c:pt idx="1">
                  <c:v>Costs and/or operational issues due to trade and tariff changes^</c:v>
                </c:pt>
                <c:pt idx="2">
                  <c:v>Adapting/upscaling technology and digital infrastructure^</c:v>
                </c:pt>
                <c:pt idx="3">
                  <c:v>Finding and securing local workforce</c:v>
                </c:pt>
                <c:pt idx="4">
                  <c:v>National or international political tension/instability</c:v>
                </c:pt>
                <c:pt idx="5">
                  <c:v>General set up, e.g. registration and licencing, securing real estate^</c:v>
                </c:pt>
                <c:pt idx="6">
                  <c:v>Establishing local supply chains</c:v>
                </c:pt>
                <c:pt idx="7">
                  <c:v>Localising/diversifying products or services for new markets</c:v>
                </c:pt>
                <c:pt idx="8">
                  <c:v>Differences in values, e.g. human rights</c:v>
                </c:pt>
                <c:pt idx="9">
                  <c:v>Cultural integration</c:v>
                </c:pt>
              </c:strCache>
            </c:strRef>
          </c:cat>
          <c:val>
            <c:numRef>
              <c:f>Sheet1!$B$2:$B$11</c:f>
              <c:numCache>
                <c:formatCode>0</c:formatCode>
                <c:ptCount val="10"/>
                <c:pt idx="0">
                  <c:v>39</c:v>
                </c:pt>
                <c:pt idx="1">
                  <c:v>35</c:v>
                </c:pt>
                <c:pt idx="2">
                  <c:v>33</c:v>
                </c:pt>
                <c:pt idx="3">
                  <c:v>31</c:v>
                </c:pt>
                <c:pt idx="4">
                  <c:v>31</c:v>
                </c:pt>
                <c:pt idx="5">
                  <c:v>30</c:v>
                </c:pt>
                <c:pt idx="6">
                  <c:v>29</c:v>
                </c:pt>
                <c:pt idx="7">
                  <c:v>28</c:v>
                </c:pt>
                <c:pt idx="8">
                  <c:v>21</c:v>
                </c:pt>
                <c:pt idx="9">
                  <c:v>21</c:v>
                </c:pt>
              </c:numCache>
            </c:numRef>
          </c:val>
          <c:extLst>
            <c:ext xmlns:c16="http://schemas.microsoft.com/office/drawing/2014/chart" uri="{C3380CC4-5D6E-409C-BE32-E72D297353CC}">
              <c16:uniqueId val="{00000001-0794-4B26-88C6-A77C8852F402}"/>
            </c:ext>
          </c:extLst>
        </c:ser>
        <c:ser>
          <c:idx val="1"/>
          <c:order val="1"/>
          <c:tx>
            <c:strRef>
              <c:f>Sheet1!$C$1</c:f>
              <c:strCache>
                <c:ptCount val="1"/>
                <c:pt idx="0">
                  <c:v>Latin America</c:v>
                </c:pt>
              </c:strCache>
            </c:strRef>
          </c:tx>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Managing compliance with local laws, regulatory requirements and taxes*</c:v>
                </c:pt>
                <c:pt idx="1">
                  <c:v>Costs and/or operational issues due to trade and tariff changes^</c:v>
                </c:pt>
                <c:pt idx="2">
                  <c:v>Adapting/upscaling technology and digital infrastructure^</c:v>
                </c:pt>
                <c:pt idx="3">
                  <c:v>Finding and securing local workforce</c:v>
                </c:pt>
                <c:pt idx="4">
                  <c:v>National or international political tension/instability</c:v>
                </c:pt>
                <c:pt idx="5">
                  <c:v>General set up, e.g. registration and licencing, securing real estate^</c:v>
                </c:pt>
                <c:pt idx="6">
                  <c:v>Establishing local supply chains</c:v>
                </c:pt>
                <c:pt idx="7">
                  <c:v>Localising/diversifying products or services for new markets</c:v>
                </c:pt>
                <c:pt idx="8">
                  <c:v>Differences in values, e.g. human rights</c:v>
                </c:pt>
                <c:pt idx="9">
                  <c:v>Cultural integration</c:v>
                </c:pt>
              </c:strCache>
            </c:strRef>
          </c:cat>
          <c:val>
            <c:numRef>
              <c:f>Sheet1!$C$2:$C$11</c:f>
              <c:numCache>
                <c:formatCode>0</c:formatCode>
                <c:ptCount val="10"/>
                <c:pt idx="0">
                  <c:v>36</c:v>
                </c:pt>
                <c:pt idx="1">
                  <c:v>37</c:v>
                </c:pt>
                <c:pt idx="2">
                  <c:v>29</c:v>
                </c:pt>
                <c:pt idx="3">
                  <c:v>26</c:v>
                </c:pt>
                <c:pt idx="4">
                  <c:v>37</c:v>
                </c:pt>
                <c:pt idx="5">
                  <c:v>33</c:v>
                </c:pt>
                <c:pt idx="6">
                  <c:v>27</c:v>
                </c:pt>
                <c:pt idx="7">
                  <c:v>26</c:v>
                </c:pt>
                <c:pt idx="8">
                  <c:v>22</c:v>
                </c:pt>
                <c:pt idx="9">
                  <c:v>27</c:v>
                </c:pt>
              </c:numCache>
            </c:numRef>
          </c:val>
          <c:extLst>
            <c:ext xmlns:c16="http://schemas.microsoft.com/office/drawing/2014/chart" uri="{C3380CC4-5D6E-409C-BE32-E72D297353CC}">
              <c16:uniqueId val="{00000001-1C86-42DD-8AC3-756585CAC1FF}"/>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3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50"/>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legend>
      <c:legendPos val="t"/>
      <c:layout>
        <c:manualLayout>
          <c:xMode val="edge"/>
          <c:yMode val="edge"/>
          <c:x val="0.58319638724829903"/>
          <c:y val="2.1697977816807563E-2"/>
          <c:w val="0.21193580976064658"/>
          <c:h val="8.1701144240866913E-2"/>
        </c:manualLayout>
      </c:layout>
      <c:overlay val="0"/>
      <c:txPr>
        <a:bodyPr/>
        <a:lstStyle/>
        <a:p>
          <a:pPr>
            <a:defRPr sz="15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38703501637475"/>
          <c:y val="0"/>
          <c:w val="0.4544937760765656"/>
          <c:h val="1"/>
        </c:manualLayout>
      </c:layout>
      <c:barChart>
        <c:barDir val="bar"/>
        <c:grouping val="clustered"/>
        <c:varyColors val="0"/>
        <c:ser>
          <c:idx val="0"/>
          <c:order val="0"/>
          <c:tx>
            <c:strRef>
              <c:f>Sheet1!$B$1</c:f>
              <c:strCache>
                <c:ptCount val="1"/>
                <c:pt idx="0">
                  <c:v>2026</c:v>
                </c:pt>
              </c:strCache>
            </c:strRef>
          </c:tx>
          <c:invertIfNegative val="0"/>
          <c:dPt>
            <c:idx val="17"/>
            <c:invertIfNegative val="0"/>
            <c:bubble3D val="0"/>
            <c:extLst>
              <c:ext xmlns:c16="http://schemas.microsoft.com/office/drawing/2014/chart" uri="{C3380CC4-5D6E-409C-BE32-E72D297353CC}">
                <c16:uniqueId val="{00000000-AE15-411A-B253-31C056E520D3}"/>
              </c:ext>
            </c:extLst>
          </c:dPt>
          <c:dLbls>
            <c:spPr>
              <a:noFill/>
              <a:ln>
                <a:noFill/>
              </a:ln>
              <a:effectLst/>
            </c:spPr>
            <c:txPr>
              <a:bodyPr wrap="square" lIns="38100" tIns="19050" rIns="38100" bIns="19050" anchor="ctr">
                <a:spAutoFit/>
              </a:bodyPr>
              <a:lstStyle/>
              <a:p>
                <a:pPr>
                  <a:defRPr sz="13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Economic uncertainty</c:v>
                </c:pt>
                <c:pt idx="1">
                  <c:v>Increased competition</c:v>
                </c:pt>
                <c:pt idx="2">
                  <c:v>National or international political tension/instability*</c:v>
                </c:pt>
                <c:pt idx="3">
                  <c:v>Energy prices and/or shortages</c:v>
                </c:pt>
                <c:pt idx="4">
                  <c:v>New regulations</c:v>
                </c:pt>
                <c:pt idx="5">
                  <c:v>Difficulty recruiting skilled workforce</c:v>
                </c:pt>
                <c:pt idx="6">
                  <c:v>Supply chain restrictions or procurement challenges</c:v>
                </c:pt>
                <c:pt idx="7">
                  <c:v>Climate change/adverse weather</c:v>
                </c:pt>
                <c:pt idx="8">
                  <c:v>Lack of/inadequate infrastructure</c:v>
                </c:pt>
                <c:pt idx="9">
                  <c:v>Not ready to take advantage of new tech. (e.g. AI)^</c:v>
                </c:pt>
                <c:pt idx="10">
                  <c:v>Lack of access to finance</c:v>
                </c:pt>
                <c:pt idx="11">
                  <c:v>Poor/outdated strategy</c:v>
                </c:pt>
                <c:pt idx="12">
                  <c:v>Lack of disaster preparedness</c:v>
                </c:pt>
              </c:strCache>
            </c:strRef>
          </c:cat>
          <c:val>
            <c:numRef>
              <c:f>Sheet1!$B$2:$B$14</c:f>
              <c:numCache>
                <c:formatCode>General</c:formatCode>
                <c:ptCount val="13"/>
                <c:pt idx="0">
                  <c:v>42</c:v>
                </c:pt>
                <c:pt idx="1">
                  <c:v>32</c:v>
                </c:pt>
                <c:pt idx="2">
                  <c:v>29</c:v>
                </c:pt>
                <c:pt idx="3">
                  <c:v>26</c:v>
                </c:pt>
                <c:pt idx="4">
                  <c:v>26</c:v>
                </c:pt>
                <c:pt idx="5">
                  <c:v>25</c:v>
                </c:pt>
                <c:pt idx="6">
                  <c:v>25</c:v>
                </c:pt>
                <c:pt idx="7">
                  <c:v>17</c:v>
                </c:pt>
                <c:pt idx="8">
                  <c:v>17</c:v>
                </c:pt>
                <c:pt idx="9">
                  <c:v>17</c:v>
                </c:pt>
                <c:pt idx="10">
                  <c:v>15</c:v>
                </c:pt>
                <c:pt idx="11">
                  <c:v>14</c:v>
                </c:pt>
                <c:pt idx="12">
                  <c:v>13</c:v>
                </c:pt>
              </c:numCache>
            </c:numRef>
          </c:val>
          <c:extLst>
            <c:ext xmlns:c16="http://schemas.microsoft.com/office/drawing/2014/chart" uri="{C3380CC4-5D6E-409C-BE32-E72D297353CC}">
              <c16:uniqueId val="{00000001-AE15-411A-B253-31C056E520D3}"/>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46"/>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98711002992418E-2"/>
          <c:y val="0"/>
          <c:w val="0.94406117930291567"/>
          <c:h val="1"/>
        </c:manualLayout>
      </c:layout>
      <c:barChart>
        <c:barDir val="bar"/>
        <c:grouping val="clustered"/>
        <c:varyColors val="0"/>
        <c:ser>
          <c:idx val="0"/>
          <c:order val="0"/>
          <c:tx>
            <c:strRef>
              <c:f>Sheet1!$C$1</c:f>
              <c:strCache>
                <c:ptCount val="1"/>
                <c:pt idx="0">
                  <c:v>LA</c:v>
                </c:pt>
              </c:strCache>
            </c:strRef>
          </c:tx>
          <c:spPr>
            <a:solidFill>
              <a:schemeClr val="accent2"/>
            </a:solidFill>
          </c:spPr>
          <c:invertIfNegative val="0"/>
          <c:dPt>
            <c:idx val="17"/>
            <c:invertIfNegative val="0"/>
            <c:bubble3D val="0"/>
            <c:extLst>
              <c:ext xmlns:c16="http://schemas.microsoft.com/office/drawing/2014/chart" uri="{C3380CC4-5D6E-409C-BE32-E72D297353CC}">
                <c16:uniqueId val="{00000000-0FD1-477E-A883-7ED131FF298A}"/>
              </c:ext>
            </c:extLst>
          </c:dPt>
          <c:dLbls>
            <c:spPr>
              <a:noFill/>
              <a:ln>
                <a:noFill/>
              </a:ln>
              <a:effectLst/>
            </c:spPr>
            <c:txPr>
              <a:bodyPr wrap="square" lIns="38100" tIns="19050" rIns="38100" bIns="19050" anchor="ctr">
                <a:spAutoFit/>
              </a:bodyPr>
              <a:lstStyle/>
              <a:p>
                <a:pPr>
                  <a:defRPr sz="13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Sheet1!$C$2:$C$14</c:f>
              <c:numCache>
                <c:formatCode>0</c:formatCode>
                <c:ptCount val="13"/>
                <c:pt idx="0">
                  <c:v>42</c:v>
                </c:pt>
                <c:pt idx="1">
                  <c:v>30</c:v>
                </c:pt>
                <c:pt idx="2">
                  <c:v>30</c:v>
                </c:pt>
                <c:pt idx="3">
                  <c:v>12</c:v>
                </c:pt>
                <c:pt idx="4">
                  <c:v>23</c:v>
                </c:pt>
                <c:pt idx="5">
                  <c:v>21</c:v>
                </c:pt>
                <c:pt idx="6">
                  <c:v>19</c:v>
                </c:pt>
                <c:pt idx="7">
                  <c:v>13</c:v>
                </c:pt>
                <c:pt idx="8">
                  <c:v>13</c:v>
                </c:pt>
                <c:pt idx="9">
                  <c:v>23</c:v>
                </c:pt>
                <c:pt idx="10">
                  <c:v>17</c:v>
                </c:pt>
                <c:pt idx="11">
                  <c:v>15</c:v>
                </c:pt>
                <c:pt idx="12">
                  <c:v>12</c:v>
                </c:pt>
              </c:numCache>
            </c:numRef>
          </c:val>
          <c:extLst>
            <c:ext xmlns:c16="http://schemas.microsoft.com/office/drawing/2014/chart" uri="{C3380CC4-5D6E-409C-BE32-E72D297353CC}">
              <c16:uniqueId val="{00000001-0FD1-477E-A883-7ED131FF298A}"/>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2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54"/>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84936707634785E-2"/>
          <c:y val="7.4457625266996438E-3"/>
          <c:w val="0.91659441100398797"/>
          <c:h val="0.99255417123589063"/>
        </c:manualLayout>
      </c:layout>
      <c:barChart>
        <c:barDir val="bar"/>
        <c:grouping val="clustered"/>
        <c:varyColors val="0"/>
        <c:ser>
          <c:idx val="0"/>
          <c:order val="0"/>
          <c:tx>
            <c:strRef>
              <c:f>Sheet1!$C$1</c:f>
              <c:strCache>
                <c:ptCount val="1"/>
                <c:pt idx="0">
                  <c:v>LA</c:v>
                </c:pt>
              </c:strCache>
            </c:strRef>
          </c:tx>
          <c:spPr>
            <a:solidFill>
              <a:schemeClr val="accent2"/>
            </a:solidFill>
          </c:spPr>
          <c:invertIfNegative val="0"/>
          <c:dPt>
            <c:idx val="17"/>
            <c:invertIfNegative val="0"/>
            <c:bubble3D val="0"/>
            <c:extLst>
              <c:ext xmlns:c16="http://schemas.microsoft.com/office/drawing/2014/chart" uri="{C3380CC4-5D6E-409C-BE32-E72D297353CC}">
                <c16:uniqueId val="{00000000-5555-44FB-8E89-E53E5C2034D0}"/>
              </c:ext>
            </c:extLst>
          </c:dPt>
          <c:dLbls>
            <c:spPr>
              <a:noFill/>
              <a:ln>
                <a:noFill/>
              </a:ln>
              <a:effectLst/>
            </c:spPr>
            <c:txPr>
              <a:bodyPr wrap="square" lIns="38100" tIns="19050" rIns="38100" bIns="19050" anchor="ctr">
                <a:spAutoFit/>
              </a:bodyPr>
              <a:lstStyle/>
              <a:p>
                <a:pPr>
                  <a:defRPr sz="1300">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Sheet1!$C$2:$C$15</c:f>
              <c:numCache>
                <c:formatCode>0</c:formatCode>
                <c:ptCount val="14"/>
                <c:pt idx="0">
                  <c:v>34</c:v>
                </c:pt>
                <c:pt idx="1">
                  <c:v>19</c:v>
                </c:pt>
                <c:pt idx="2">
                  <c:v>29</c:v>
                </c:pt>
                <c:pt idx="3">
                  <c:v>25</c:v>
                </c:pt>
                <c:pt idx="4">
                  <c:v>22</c:v>
                </c:pt>
                <c:pt idx="5">
                  <c:v>18</c:v>
                </c:pt>
                <c:pt idx="6">
                  <c:v>22</c:v>
                </c:pt>
                <c:pt idx="7">
                  <c:v>29</c:v>
                </c:pt>
                <c:pt idx="8">
                  <c:v>22</c:v>
                </c:pt>
                <c:pt idx="9">
                  <c:v>19</c:v>
                </c:pt>
                <c:pt idx="10">
                  <c:v>22</c:v>
                </c:pt>
                <c:pt idx="11">
                  <c:v>14</c:v>
                </c:pt>
                <c:pt idx="12">
                  <c:v>14</c:v>
                </c:pt>
                <c:pt idx="13">
                  <c:v>14</c:v>
                </c:pt>
              </c:numCache>
            </c:numRef>
          </c:val>
          <c:extLst>
            <c:ext xmlns:c16="http://schemas.microsoft.com/office/drawing/2014/chart" uri="{C3380CC4-5D6E-409C-BE32-E72D297353CC}">
              <c16:uniqueId val="{00000001-5555-44FB-8E89-E53E5C2034D0}"/>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one"/>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53"/>
          <c:min val="0"/>
        </c:scaling>
        <c:delete val="1"/>
        <c:axPos val="t"/>
        <c:numFmt formatCode="0"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4484490694681"/>
          <c:y val="7.4457625266996438E-3"/>
          <c:w val="0.51327287387047094"/>
          <c:h val="0.99255417123589063"/>
        </c:manualLayout>
      </c:layout>
      <c:barChart>
        <c:barDir val="bar"/>
        <c:grouping val="clustered"/>
        <c:varyColors val="0"/>
        <c:ser>
          <c:idx val="0"/>
          <c:order val="0"/>
          <c:tx>
            <c:strRef>
              <c:f>Sheet1!$B$1</c:f>
              <c:strCache>
                <c:ptCount val="1"/>
                <c:pt idx="0">
                  <c:v>2026</c:v>
                </c:pt>
              </c:strCache>
            </c:strRef>
          </c:tx>
          <c:invertIfNegative val="0"/>
          <c:dPt>
            <c:idx val="17"/>
            <c:invertIfNegative val="0"/>
            <c:bubble3D val="0"/>
            <c:extLst>
              <c:ext xmlns:c16="http://schemas.microsoft.com/office/drawing/2014/chart" uri="{C3380CC4-5D6E-409C-BE32-E72D297353CC}">
                <c16:uniqueId val="{00000000-0029-4FA1-9E7B-D89753FD75C1}"/>
              </c:ext>
            </c:extLst>
          </c:dPt>
          <c:dLbls>
            <c:spPr>
              <a:noFill/>
              <a:ln>
                <a:noFill/>
              </a:ln>
              <a:effectLst/>
            </c:spPr>
            <c:txPr>
              <a:bodyPr wrap="square" lIns="38100" tIns="19050" rIns="38100" bIns="19050" anchor="ctr">
                <a:spAutoFit/>
              </a:bodyPr>
              <a:lstStyle/>
              <a:p>
                <a:pPr>
                  <a:defRPr sz="1300">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Transforming company IT/Technology</c:v>
                </c:pt>
                <c:pt idx="1">
                  <c:v>Adapting business model/strategy due to competition, tariffs^</c:v>
                </c:pt>
                <c:pt idx="2">
                  <c:v>International expansion</c:v>
                </c:pt>
                <c:pt idx="3">
                  <c:v>Entering a new product or service category</c:v>
                </c:pt>
                <c:pt idx="4">
                  <c:v>A new or revised talent attraction/retention strategy</c:v>
                </c:pt>
                <c:pt idx="5">
                  <c:v>Reviewing supply chains, operations, procurement processes*</c:v>
                </c:pt>
                <c:pt idx="6">
                  <c:v>A new or revised sustainability strategy</c:v>
                </c:pt>
                <c:pt idx="7">
                  <c:v>Restructuring and cost reduction</c:v>
                </c:pt>
                <c:pt idx="8">
                  <c:v>Private equity investments or other alternative funding models</c:v>
                </c:pt>
                <c:pt idx="9">
                  <c:v>Redefining your sales or business model</c:v>
                </c:pt>
                <c:pt idx="10">
                  <c:v>New merger, acquisition or joint venture</c:v>
                </c:pt>
                <c:pt idx="11">
                  <c:v>Adapting business model/strategy due to climate change</c:v>
                </c:pt>
                <c:pt idx="12">
                  <c:v>Testing/evolving business continuity plans</c:v>
                </c:pt>
                <c:pt idx="13">
                  <c:v>A new or revised compliance strategy</c:v>
                </c:pt>
              </c:strCache>
            </c:strRef>
          </c:cat>
          <c:val>
            <c:numRef>
              <c:f>Sheet1!$B$2:$B$15</c:f>
              <c:numCache>
                <c:formatCode>General</c:formatCode>
                <c:ptCount val="14"/>
                <c:pt idx="0">
                  <c:v>39</c:v>
                </c:pt>
                <c:pt idx="1">
                  <c:v>24</c:v>
                </c:pt>
                <c:pt idx="2">
                  <c:v>23</c:v>
                </c:pt>
                <c:pt idx="3">
                  <c:v>22</c:v>
                </c:pt>
                <c:pt idx="4">
                  <c:v>22</c:v>
                </c:pt>
                <c:pt idx="5">
                  <c:v>22</c:v>
                </c:pt>
                <c:pt idx="6">
                  <c:v>21</c:v>
                </c:pt>
                <c:pt idx="7">
                  <c:v>21</c:v>
                </c:pt>
                <c:pt idx="8">
                  <c:v>19</c:v>
                </c:pt>
                <c:pt idx="9">
                  <c:v>18</c:v>
                </c:pt>
                <c:pt idx="10">
                  <c:v>18</c:v>
                </c:pt>
                <c:pt idx="11">
                  <c:v>17</c:v>
                </c:pt>
                <c:pt idx="12">
                  <c:v>17</c:v>
                </c:pt>
                <c:pt idx="13">
                  <c:v>17</c:v>
                </c:pt>
              </c:numCache>
            </c:numRef>
          </c:val>
          <c:extLst>
            <c:ext xmlns:c16="http://schemas.microsoft.com/office/drawing/2014/chart" uri="{C3380CC4-5D6E-409C-BE32-E72D297353CC}">
              <c16:uniqueId val="{00000001-0029-4FA1-9E7B-D89753FD75C1}"/>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50"/>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42481040620822"/>
          <c:y val="0"/>
          <c:w val="0.50603609929090065"/>
          <c:h val="1"/>
        </c:manualLayout>
      </c:layout>
      <c:barChart>
        <c:barDir val="bar"/>
        <c:grouping val="clustered"/>
        <c:varyColors val="0"/>
        <c:ser>
          <c:idx val="0"/>
          <c:order val="0"/>
          <c:tx>
            <c:strRef>
              <c:f>Sheet1!$B$1</c:f>
              <c:strCache>
                <c:ptCount val="1"/>
                <c:pt idx="0">
                  <c:v>Global</c:v>
                </c:pt>
              </c:strCache>
            </c:strRef>
          </c:tx>
          <c:invertIfNegative val="0"/>
          <c:dPt>
            <c:idx val="17"/>
            <c:invertIfNegative val="0"/>
            <c:bubble3D val="0"/>
            <c:extLst>
              <c:ext xmlns:c16="http://schemas.microsoft.com/office/drawing/2014/chart" uri="{C3380CC4-5D6E-409C-BE32-E72D297353CC}">
                <c16:uniqueId val="{00000000-E664-482C-9A72-FDDCB38EBC99}"/>
              </c:ext>
            </c:extLst>
          </c:dPt>
          <c:dLbls>
            <c:spPr>
              <a:noFill/>
              <a:ln>
                <a:noFill/>
              </a:ln>
              <a:effectLst/>
            </c:spPr>
            <c:txPr>
              <a:bodyPr wrap="square" lIns="38100" tIns="19050" rIns="38100" bIns="19050" anchor="ctr">
                <a:spAutoFit/>
              </a:bodyPr>
              <a:lstStyle/>
              <a:p>
                <a:pPr>
                  <a:defRPr sz="1400">
                    <a:solidFill>
                      <a:schemeClr val="tx1"/>
                    </a:solidFill>
                    <a:latin typeface="+mj-lt"/>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Artificial intelligence**</c:v>
                </c:pt>
                <c:pt idx="1">
                  <c:v>Economic trends (including inflation/higher CoL)</c:v>
                </c:pt>
                <c:pt idx="2">
                  <c:v>Increased competition^</c:v>
                </c:pt>
                <c:pt idx="3">
                  <c:v>Emergence of new technologies (other than AI)**</c:v>
                </c:pt>
                <c:pt idx="4">
                  <c:v>New or higher regulatory requirements</c:v>
                </c:pt>
                <c:pt idx="5">
                  <c:v>Geopolitical instability/social unrest where you operate^^</c:v>
                </c:pt>
                <c:pt idx="6">
                  <c:v>Supply chain challenges/resilience</c:v>
                </c:pt>
                <c:pt idx="7">
                  <c:v>Energy prices and/or shortages</c:v>
                </c:pt>
                <c:pt idx="8">
                  <c:v>Sustainability requirements~</c:v>
                </c:pt>
                <c:pt idx="9">
                  <c:v>Scarcity of talent</c:v>
                </c:pt>
                <c:pt idx="10">
                  <c:v>Climate change and other environmental impacts</c:v>
                </c:pt>
                <c:pt idx="11">
                  <c:v>New models of work*</c:v>
                </c:pt>
              </c:strCache>
            </c:strRef>
          </c:cat>
          <c:val>
            <c:numRef>
              <c:f>Sheet1!$B$2:$B$13</c:f>
              <c:numCache>
                <c:formatCode>General</c:formatCode>
                <c:ptCount val="12"/>
                <c:pt idx="0">
                  <c:v>40</c:v>
                </c:pt>
                <c:pt idx="1">
                  <c:v>38</c:v>
                </c:pt>
                <c:pt idx="2">
                  <c:v>31</c:v>
                </c:pt>
                <c:pt idx="3">
                  <c:v>29</c:v>
                </c:pt>
                <c:pt idx="4">
                  <c:v>27</c:v>
                </c:pt>
                <c:pt idx="5">
                  <c:v>26</c:v>
                </c:pt>
                <c:pt idx="6">
                  <c:v>26</c:v>
                </c:pt>
                <c:pt idx="7">
                  <c:v>25</c:v>
                </c:pt>
                <c:pt idx="8">
                  <c:v>24</c:v>
                </c:pt>
                <c:pt idx="9">
                  <c:v>21</c:v>
                </c:pt>
                <c:pt idx="10">
                  <c:v>20</c:v>
                </c:pt>
                <c:pt idx="11">
                  <c:v>19</c:v>
                </c:pt>
              </c:numCache>
            </c:numRef>
          </c:val>
          <c:extLst>
            <c:ext xmlns:c16="http://schemas.microsoft.com/office/drawing/2014/chart" uri="{C3380CC4-5D6E-409C-BE32-E72D297353CC}">
              <c16:uniqueId val="{00000001-E664-482C-9A72-FDDCB38EBC99}"/>
            </c:ext>
          </c:extLst>
        </c:ser>
        <c:dLbls>
          <c:dLblPos val="outEnd"/>
          <c:showLegendKey val="0"/>
          <c:showVal val="1"/>
          <c:showCatName val="0"/>
          <c:showSerName val="0"/>
          <c:showPercent val="0"/>
          <c:showBubbleSize val="0"/>
        </c:dLbls>
        <c:gapWidth val="47"/>
        <c:axId val="271544832"/>
        <c:axId val="291343744"/>
      </c:barChart>
      <c:catAx>
        <c:axId val="271544832"/>
        <c:scaling>
          <c:orientation val="maxMin"/>
        </c:scaling>
        <c:delete val="0"/>
        <c:axPos val="l"/>
        <c:numFmt formatCode="@" sourceLinked="0"/>
        <c:majorTickMark val="none"/>
        <c:minorTickMark val="none"/>
        <c:tickLblPos val="nextTo"/>
        <c:txPr>
          <a:bodyPr rot="0" vert="horz" anchor="t" anchorCtr="1"/>
          <a:lstStyle/>
          <a:p>
            <a:pPr>
              <a:defRPr sz="1100" b="0">
                <a:latin typeface="+mj-lt"/>
                <a:cs typeface="Calibri Light" panose="020F0302020204030204" pitchFamily="34" charset="0"/>
              </a:defRPr>
            </a:pPr>
            <a:endParaRPr lang="en-US"/>
          </a:p>
        </c:txPr>
        <c:crossAx val="291343744"/>
        <c:crosses val="autoZero"/>
        <c:auto val="1"/>
        <c:lblAlgn val="ctr"/>
        <c:lblOffset val="1"/>
        <c:noMultiLvlLbl val="0"/>
      </c:catAx>
      <c:valAx>
        <c:axId val="291343744"/>
        <c:scaling>
          <c:orientation val="minMax"/>
          <c:max val="47"/>
          <c:min val="0"/>
        </c:scaling>
        <c:delete val="1"/>
        <c:axPos val="t"/>
        <c:numFmt formatCode="General" sourceLinked="1"/>
        <c:majorTickMark val="out"/>
        <c:minorTickMark val="none"/>
        <c:tickLblPos val="nextTo"/>
        <c:crossAx val="271544832"/>
        <c:crossesAt val="1"/>
        <c:crossBetween val="between"/>
        <c:majorUnit val="5"/>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t>18/12/2025</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t>18/12/2025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2EE9-16F7-42C6-31D1-F7934F053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4314A-5FD1-072D-C845-3E0D6C8A554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C90291D-979B-5CEB-763B-3B36069648A8}"/>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8A8C2245-C68D-CF1B-CBD9-075A75CB1D5D}"/>
              </a:ext>
            </a:extLst>
          </p:cNvPr>
          <p:cNvSpPr>
            <a:spLocks noGrp="1"/>
          </p:cNvSpPr>
          <p:nvPr>
            <p:ph type="sldNum" sz="quarter" idx="5"/>
          </p:nvPr>
        </p:nvSpPr>
        <p:spPr/>
        <p:txBody>
          <a:bodyPr/>
          <a:lstStyle/>
          <a:p>
            <a:fld id="{395652C4-8DDB-4486-9682-2F893AB472AD}" type="slidenum">
              <a:rPr lang="en-GB" smtClean="0"/>
              <a:t>5</a:t>
            </a:fld>
            <a:endParaRPr lang="en-GB"/>
          </a:p>
        </p:txBody>
      </p:sp>
    </p:spTree>
    <p:extLst>
      <p:ext uri="{BB962C8B-B14F-4D97-AF65-F5344CB8AC3E}">
        <p14:creationId xmlns:p14="http://schemas.microsoft.com/office/powerpoint/2010/main" val="94249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5652C4-8DDB-4486-9682-2F893AB472AD}" type="slidenum">
              <a:rPr lang="en-GB" smtClean="0"/>
              <a:t>6</a:t>
            </a:fld>
            <a:endParaRPr lang="en-GB"/>
          </a:p>
        </p:txBody>
      </p:sp>
    </p:spTree>
    <p:extLst>
      <p:ext uri="{BB962C8B-B14F-4D97-AF65-F5344CB8AC3E}">
        <p14:creationId xmlns:p14="http://schemas.microsoft.com/office/powerpoint/2010/main" val="271891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5652C4-8DDB-4486-9682-2F893AB472AD}" type="slidenum">
              <a:rPr lang="en-GB" smtClean="0"/>
              <a:t>11</a:t>
            </a:fld>
            <a:endParaRPr lang="en-GB"/>
          </a:p>
        </p:txBody>
      </p:sp>
    </p:spTree>
    <p:extLst>
      <p:ext uri="{BB962C8B-B14F-4D97-AF65-F5344CB8AC3E}">
        <p14:creationId xmlns:p14="http://schemas.microsoft.com/office/powerpoint/2010/main" val="295738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E741B-837A-0F75-881F-409980257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2A7B3-FDF7-34F3-7AF8-92DC611F922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69507FC-AF73-88DD-412C-DE7D3B432A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9ECA51-7D64-5D42-0E92-750CE7CDABE3}"/>
              </a:ext>
            </a:extLst>
          </p:cNvPr>
          <p:cNvSpPr>
            <a:spLocks noGrp="1"/>
          </p:cNvSpPr>
          <p:nvPr>
            <p:ph type="sldNum" sz="quarter" idx="5"/>
          </p:nvPr>
        </p:nvSpPr>
        <p:spPr/>
        <p:txBody>
          <a:bodyPr/>
          <a:lstStyle/>
          <a:p>
            <a:fld id="{395652C4-8DDB-4486-9682-2F893AB472AD}" type="slidenum">
              <a:rPr lang="en-GB" smtClean="0"/>
              <a:t>12</a:t>
            </a:fld>
            <a:endParaRPr lang="en-GB"/>
          </a:p>
        </p:txBody>
      </p:sp>
    </p:spTree>
    <p:extLst>
      <p:ext uri="{BB962C8B-B14F-4D97-AF65-F5344CB8AC3E}">
        <p14:creationId xmlns:p14="http://schemas.microsoft.com/office/powerpoint/2010/main" val="146254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DA42-EF35-7480-FEB0-F1D098277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EC184-3A96-0304-97CF-0EA97FF5FF5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8C4BD79-2A0B-E164-1EA6-C301A73916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E98CD0-35C4-4E9E-1ADE-58A1622FABE0}"/>
              </a:ext>
            </a:extLst>
          </p:cNvPr>
          <p:cNvSpPr>
            <a:spLocks noGrp="1"/>
          </p:cNvSpPr>
          <p:nvPr>
            <p:ph type="sldNum" sz="quarter" idx="5"/>
          </p:nvPr>
        </p:nvSpPr>
        <p:spPr/>
        <p:txBody>
          <a:bodyPr/>
          <a:lstStyle/>
          <a:p>
            <a:fld id="{395652C4-8DDB-4486-9682-2F893AB472AD}" type="slidenum">
              <a:rPr lang="en-GB" smtClean="0"/>
              <a:t>13</a:t>
            </a:fld>
            <a:endParaRPr lang="en-GB"/>
          </a:p>
        </p:txBody>
      </p:sp>
    </p:spTree>
    <p:extLst>
      <p:ext uri="{BB962C8B-B14F-4D97-AF65-F5344CB8AC3E}">
        <p14:creationId xmlns:p14="http://schemas.microsoft.com/office/powerpoint/2010/main" val="156981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52C4-8DDB-4486-9682-2F893AB472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252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8" Type="http://schemas.openxmlformats.org/officeDocument/2006/relationships/hyperlink" Target="http://www.forvismazars.com/uk" TargetMode="External"/><Relationship Id="rId3" Type="http://schemas.openxmlformats.org/officeDocument/2006/relationships/hyperlink" Target="https://www.forvismazars.com/global" TargetMode="External"/><Relationship Id="rId7" Type="http://schemas.openxmlformats.org/officeDocument/2006/relationships/hyperlink" Target="https://instagram.com/ForvisMazarsUK/" TargetMode="External"/><Relationship Id="rId2" Type="http://schemas.openxmlformats.org/officeDocument/2006/relationships/image" Target="../media/image1.wmf"/><Relationship Id="rId1" Type="http://schemas.openxmlformats.org/officeDocument/2006/relationships/slideMaster" Target="../slideMasters/slideMaster1.xml"/><Relationship Id="rId6" Type="http://schemas.openxmlformats.org/officeDocument/2006/relationships/hyperlink" Target="https://www.facebook.com/people/Forvis-Mazars-in-the-UK/61560389972395/" TargetMode="External"/><Relationship Id="rId5" Type="http://schemas.openxmlformats.org/officeDocument/2006/relationships/hyperlink" Target="https://twitter.com/ForvisMazarsUK" TargetMode="External"/><Relationship Id="rId4" Type="http://schemas.openxmlformats.org/officeDocument/2006/relationships/hyperlink" Target="https://www.linkedin.com/company/forvis-mazars-in-the-uk/"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linkedin.com/company/forvis-mazars-in-the-uk/" TargetMode="External"/><Relationship Id="rId7" Type="http://schemas.openxmlformats.org/officeDocument/2006/relationships/hyperlink" Target="http://www.forvismazars.com/uk" TargetMode="External"/><Relationship Id="rId2" Type="http://schemas.openxmlformats.org/officeDocument/2006/relationships/hyperlink" Target="https://www.forvismazars.com/global" TargetMode="External"/><Relationship Id="rId1" Type="http://schemas.openxmlformats.org/officeDocument/2006/relationships/slideMaster" Target="../slideMasters/slideMaster1.xml"/><Relationship Id="rId6" Type="http://schemas.openxmlformats.org/officeDocument/2006/relationships/hyperlink" Target="https://instagram.com/ForvisMazarsUK/" TargetMode="External"/><Relationship Id="rId5" Type="http://schemas.openxmlformats.org/officeDocument/2006/relationships/hyperlink" Target="https://www.facebook.com/people/Forvis-Mazars-in-the-UK/61560389972395/" TargetMode="External"/><Relationship Id="rId4" Type="http://schemas.openxmlformats.org/officeDocument/2006/relationships/hyperlink" Target="https://twitter.com/ForvisMazarsUK"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linkedin.com/company/forvis-mazars-in-the-uk/" TargetMode="External"/><Relationship Id="rId7" Type="http://schemas.openxmlformats.org/officeDocument/2006/relationships/hyperlink" Target="http://www.forvismazars.com/uk" TargetMode="External"/><Relationship Id="rId2" Type="http://schemas.openxmlformats.org/officeDocument/2006/relationships/hyperlink" Target="https://www.forvismazars.com/global" TargetMode="External"/><Relationship Id="rId1" Type="http://schemas.openxmlformats.org/officeDocument/2006/relationships/slideMaster" Target="../slideMasters/slideMaster1.xml"/><Relationship Id="rId6" Type="http://schemas.openxmlformats.org/officeDocument/2006/relationships/hyperlink" Target="https://instagram.com/ForvisMazarsUK/" TargetMode="External"/><Relationship Id="rId5" Type="http://schemas.openxmlformats.org/officeDocument/2006/relationships/hyperlink" Target="https://www.facebook.com/people/Forvis-Mazars-in-the-UK/61560389972395/" TargetMode="External"/><Relationship Id="rId4" Type="http://schemas.openxmlformats.org/officeDocument/2006/relationships/hyperlink" Target="https://twitter.com/ForvisMazarsUK"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forvismazars.com/global"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hyperlink" Target="https://www.forvismazars.com/global" TargetMode="External"/><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s://www.forvismazars.com/global" TargetMode="External"/><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GB"/>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DB710B25-B2C0-3F46-B52E-75BA79935C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6579244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a:t>Agenda</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GB"/>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7057330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a:t>Agenda</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GB"/>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15329906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a:t>Section XX</a:t>
            </a:r>
            <a:endParaRPr lang="en-GB"/>
          </a:p>
        </p:txBody>
      </p:sp>
    </p:spTree>
    <p:extLst>
      <p:ext uri="{BB962C8B-B14F-4D97-AF65-F5344CB8AC3E}">
        <p14:creationId xmlns:p14="http://schemas.microsoft.com/office/powerpoint/2010/main" val="7463727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a:t>Section XX</a:t>
            </a:r>
            <a:endParaRPr lang="en-GB"/>
          </a:p>
        </p:txBody>
      </p:sp>
      <p:sp>
        <p:nvSpPr>
          <p:cNvPr id="5" name="TextBox 4">
            <a:extLst>
              <a:ext uri="{FF2B5EF4-FFF2-40B4-BE49-F238E27FC236}">
                <a16:creationId xmlns:a16="http://schemas.microsoft.com/office/drawing/2014/main" id="{B4CCA4F7-87A0-025C-9C24-953CAD1F390E}"/>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6323036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a:t>Section XX</a:t>
            </a:r>
            <a:endParaRPr lang="en-GB"/>
          </a:p>
        </p:txBody>
      </p:sp>
      <p:sp>
        <p:nvSpPr>
          <p:cNvPr id="6" name="TextBox 5">
            <a:extLst>
              <a:ext uri="{FF2B5EF4-FFF2-40B4-BE49-F238E27FC236}">
                <a16:creationId xmlns:a16="http://schemas.microsoft.com/office/drawing/2014/main" id="{32DE202F-2A4A-7594-6923-DE6E1668409B}"/>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4282966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3" name="Espace réservé pour une image  29">
            <a:extLst>
              <a:ext uri="{FF2B5EF4-FFF2-40B4-BE49-F238E27FC236}">
                <a16:creationId xmlns:a16="http://schemas.microsoft.com/office/drawing/2014/main" id="{D4B4729F-C55C-4FEC-375C-131E25B3C0AF}"/>
              </a:ext>
            </a:extLst>
          </p:cNvPr>
          <p:cNvSpPr>
            <a:spLocks noGrp="1"/>
          </p:cNvSpPr>
          <p:nvPr>
            <p:ph type="pic" sz="quarter" idx="21"/>
          </p:nvPr>
        </p:nvSpPr>
        <p:spPr>
          <a:xfrm>
            <a:off x="5508000" y="0"/>
            <a:ext cx="6680200" cy="6858000"/>
          </a:xfrm>
          <a:prstGeom prst="parallelogram">
            <a:avLst>
              <a:gd name="adj" fmla="val 37212"/>
            </a:avLst>
          </a:prstGeom>
          <a:solidFill>
            <a:schemeClr val="bg1">
              <a:lumMod val="95000"/>
            </a:schemeClr>
          </a:solidFill>
          <a:effectLst/>
        </p:spPr>
        <p:txBody>
          <a:bodyPr anchor="ctr"/>
          <a:lstStyle>
            <a:lvl1pPr marL="0" indent="0" algn="ctr">
              <a:buNone/>
              <a:defRPr/>
            </a:lvl1pPr>
          </a:lstStyle>
          <a:p>
            <a:r>
              <a:rPr lang="en-GB"/>
              <a:t>Click icon to add picture</a:t>
            </a:r>
            <a:endParaRPr lang="fr-CA" dirty="0"/>
          </a:p>
        </p:txBody>
      </p:sp>
    </p:spTree>
    <p:extLst>
      <p:ext uri="{BB962C8B-B14F-4D97-AF65-F5344CB8AC3E}">
        <p14:creationId xmlns:p14="http://schemas.microsoft.com/office/powerpoint/2010/main" val="24089437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Box 3">
            <a:extLst>
              <a:ext uri="{FF2B5EF4-FFF2-40B4-BE49-F238E27FC236}">
                <a16:creationId xmlns:a16="http://schemas.microsoft.com/office/drawing/2014/main" id="{944686F2-C507-5C4F-D374-7015F44493E8}"/>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
        <p:nvSpPr>
          <p:cNvPr id="3" name="Espace réservé pour une image  29">
            <a:extLst>
              <a:ext uri="{FF2B5EF4-FFF2-40B4-BE49-F238E27FC236}">
                <a16:creationId xmlns:a16="http://schemas.microsoft.com/office/drawing/2014/main" id="{3ADA48AE-6F46-BCE1-B549-4AED1011AE7E}"/>
              </a:ext>
            </a:extLst>
          </p:cNvPr>
          <p:cNvSpPr>
            <a:spLocks noGrp="1"/>
          </p:cNvSpPr>
          <p:nvPr>
            <p:ph type="pic" sz="quarter" idx="21"/>
          </p:nvPr>
        </p:nvSpPr>
        <p:spPr>
          <a:xfrm>
            <a:off x="5508000" y="0"/>
            <a:ext cx="6680200" cy="6858000"/>
          </a:xfrm>
          <a:prstGeom prst="parallelogram">
            <a:avLst>
              <a:gd name="adj" fmla="val 37212"/>
            </a:avLst>
          </a:prstGeom>
          <a:solidFill>
            <a:schemeClr val="bg1">
              <a:lumMod val="95000"/>
            </a:schemeClr>
          </a:solidFill>
          <a:effectLst/>
        </p:spPr>
        <p:txBody>
          <a:bodyPr anchor="ctr"/>
          <a:lstStyle>
            <a:lvl1pPr marL="0" indent="0" algn="ctr">
              <a:buNone/>
              <a:defRPr/>
            </a:lvl1pPr>
          </a:lstStyle>
          <a:p>
            <a:r>
              <a:rPr lang="en-GB"/>
              <a:t>Click icon to add picture</a:t>
            </a:r>
            <a:endParaRPr lang="fr-CA" dirty="0"/>
          </a:p>
        </p:txBody>
      </p:sp>
    </p:spTree>
    <p:extLst>
      <p:ext uri="{BB962C8B-B14F-4D97-AF65-F5344CB8AC3E}">
        <p14:creationId xmlns:p14="http://schemas.microsoft.com/office/powerpoint/2010/main" val="36637129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Box 3">
            <a:extLst>
              <a:ext uri="{FF2B5EF4-FFF2-40B4-BE49-F238E27FC236}">
                <a16:creationId xmlns:a16="http://schemas.microsoft.com/office/drawing/2014/main" id="{86EB2104-720E-E8DA-5ACF-98ECE73EA2D9}"/>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
        <p:nvSpPr>
          <p:cNvPr id="3" name="Espace réservé pour une image  29">
            <a:extLst>
              <a:ext uri="{FF2B5EF4-FFF2-40B4-BE49-F238E27FC236}">
                <a16:creationId xmlns:a16="http://schemas.microsoft.com/office/drawing/2014/main" id="{C045F555-D164-89AE-015B-D45B1775EA65}"/>
              </a:ext>
            </a:extLst>
          </p:cNvPr>
          <p:cNvSpPr>
            <a:spLocks noGrp="1"/>
          </p:cNvSpPr>
          <p:nvPr>
            <p:ph type="pic" sz="quarter" idx="21"/>
          </p:nvPr>
        </p:nvSpPr>
        <p:spPr>
          <a:xfrm>
            <a:off x="5508000" y="0"/>
            <a:ext cx="6680200" cy="6858000"/>
          </a:xfrm>
          <a:prstGeom prst="parallelogram">
            <a:avLst>
              <a:gd name="adj" fmla="val 37212"/>
            </a:avLst>
          </a:prstGeom>
          <a:solidFill>
            <a:schemeClr val="bg1">
              <a:lumMod val="95000"/>
            </a:schemeClr>
          </a:solidFill>
          <a:effectLst/>
        </p:spPr>
        <p:txBody>
          <a:bodyPr anchor="ctr"/>
          <a:lstStyle>
            <a:lvl1pPr marL="0" indent="0" algn="ctr">
              <a:buNone/>
              <a:defRPr/>
            </a:lvl1pPr>
          </a:lstStyle>
          <a:p>
            <a:r>
              <a:rPr lang="en-GB"/>
              <a:t>Click icon to add picture</a:t>
            </a:r>
            <a:endParaRPr lang="fr-CA" dirty="0"/>
          </a:p>
        </p:txBody>
      </p:sp>
    </p:spTree>
    <p:extLst>
      <p:ext uri="{BB962C8B-B14F-4D97-AF65-F5344CB8AC3E}">
        <p14:creationId xmlns:p14="http://schemas.microsoft.com/office/powerpoint/2010/main" val="34871424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GB"/>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Tree>
    <p:extLst>
      <p:ext uri="{BB962C8B-B14F-4D97-AF65-F5344CB8AC3E}">
        <p14:creationId xmlns:p14="http://schemas.microsoft.com/office/powerpoint/2010/main" val="2146738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GB"/>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Box 3">
            <a:extLst>
              <a:ext uri="{FF2B5EF4-FFF2-40B4-BE49-F238E27FC236}">
                <a16:creationId xmlns:a16="http://schemas.microsoft.com/office/drawing/2014/main" id="{CBF66F2C-953D-D9DF-168B-010DF2E61DF1}"/>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3029622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GB"/>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grpSp>
        <p:nvGrpSpPr>
          <p:cNvPr id="4" name="Gruppieren 4">
            <a:extLst>
              <a:ext uri="{FF2B5EF4-FFF2-40B4-BE49-F238E27FC236}">
                <a16:creationId xmlns:a16="http://schemas.microsoft.com/office/drawing/2014/main" id="{60F69E8D-6EAC-C523-6D4F-3094B23E4F76}"/>
              </a:ext>
            </a:extLst>
          </p:cNvPr>
          <p:cNvGrpSpPr>
            <a:grpSpLocks noChangeAspect="1"/>
          </p:cNvGrpSpPr>
          <p:nvPr userDrawn="1"/>
        </p:nvGrpSpPr>
        <p:grpSpPr>
          <a:xfrm>
            <a:off x="10811963" y="6165234"/>
            <a:ext cx="1080000" cy="453765"/>
            <a:chOff x="1721984" y="2257682"/>
            <a:chExt cx="7247953" cy="3045250"/>
          </a:xfrm>
        </p:grpSpPr>
        <p:sp>
          <p:nvSpPr>
            <p:cNvPr id="5" name="Freihandform: Form 5">
              <a:extLst>
                <a:ext uri="{FF2B5EF4-FFF2-40B4-BE49-F238E27FC236}">
                  <a16:creationId xmlns:a16="http://schemas.microsoft.com/office/drawing/2014/main" id="{D8CCB833-4D26-6E84-CE0F-C6BDD9B360C0}"/>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7" name="Freihandform: Form 7">
              <a:extLst>
                <a:ext uri="{FF2B5EF4-FFF2-40B4-BE49-F238E27FC236}">
                  <a16:creationId xmlns:a16="http://schemas.microsoft.com/office/drawing/2014/main" id="{9D8EF2C9-8044-BF09-7BD5-FC217FC1C36E}"/>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75FFCF2B-36B1-E9E1-6454-DB5E5126A9E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0229647-D500-1E99-3780-98C950CF9967}"/>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DDE1FB26-5287-29DD-E7CC-ABE2C5D8018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42DD437E-E732-01DD-B08A-1341F623BBD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59FA363-CC0C-311C-EA78-2108E0955EE7}"/>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3B195A27-C87C-7EC1-7C14-C3570A80454C}"/>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6BE52C14-7F20-D492-16F6-2D84936494E8}"/>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626B4A82-B6AC-8F7D-83D9-176D53BF040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8292199-BEAB-8239-63A7-61A652179638}"/>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D53D3ECF-A5D3-63EF-497C-800A752A791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8" name="TextBox 7">
            <a:extLst>
              <a:ext uri="{FF2B5EF4-FFF2-40B4-BE49-F238E27FC236}">
                <a16:creationId xmlns:a16="http://schemas.microsoft.com/office/drawing/2014/main" id="{8DFE53AF-118D-1071-6FF4-474651F1A239}"/>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36097610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GB"/>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GB"/>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Box 3">
            <a:extLst>
              <a:ext uri="{FF2B5EF4-FFF2-40B4-BE49-F238E27FC236}">
                <a16:creationId xmlns:a16="http://schemas.microsoft.com/office/drawing/2014/main" id="{9BB90AA8-EA07-9843-16CA-193F55BBB00B}"/>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1056533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034421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GB"/>
              <a:t>Click icon to add picture</a:t>
            </a:r>
          </a:p>
        </p:txBody>
      </p:sp>
      <p:sp>
        <p:nvSpPr>
          <p:cNvPr id="6" name="Freeform 15">
            <a:extLst>
              <a:ext uri="{FF2B5EF4-FFF2-40B4-BE49-F238E27FC236}">
                <a16:creationId xmlns:a16="http://schemas.microsoft.com/office/drawing/2014/main" id="{29C4CBDD-B2F4-6DA2-44F3-F538A967B265}"/>
              </a:ext>
            </a:extLst>
          </p:cNvPr>
          <p:cNvSpPr/>
          <p:nvPr userDrawn="1"/>
        </p:nvSpPr>
        <p:spPr>
          <a:xfrm>
            <a:off x="7999036" y="3930364"/>
            <a:ext cx="3019540" cy="2019586"/>
          </a:xfrm>
          <a:custGeom>
            <a:avLst/>
            <a:gdLst>
              <a:gd name="connsiteX0" fmla="*/ 742160 w 3019540"/>
              <a:gd name="connsiteY0" fmla="*/ 0 h 2019586"/>
              <a:gd name="connsiteX1" fmla="*/ 3019540 w 3019540"/>
              <a:gd name="connsiteY1" fmla="*/ 0 h 2019586"/>
              <a:gd name="connsiteX2" fmla="*/ 2277379 w 3019540"/>
              <a:gd name="connsiteY2" fmla="*/ 2019586 h 2019586"/>
              <a:gd name="connsiteX3" fmla="*/ 0 w 3019540"/>
              <a:gd name="connsiteY3" fmla="*/ 2019586 h 2019586"/>
            </a:gdLst>
            <a:ahLst/>
            <a:cxnLst>
              <a:cxn ang="0">
                <a:pos x="connsiteX0" y="connsiteY0"/>
              </a:cxn>
              <a:cxn ang="0">
                <a:pos x="connsiteX1" y="connsiteY1"/>
              </a:cxn>
              <a:cxn ang="0">
                <a:pos x="connsiteX2" y="connsiteY2"/>
              </a:cxn>
              <a:cxn ang="0">
                <a:pos x="connsiteX3" y="connsiteY3"/>
              </a:cxn>
            </a:cxnLst>
            <a:rect l="l" t="t" r="r" b="b"/>
            <a:pathLst>
              <a:path w="3019540" h="2019586">
                <a:moveTo>
                  <a:pt x="742160" y="0"/>
                </a:moveTo>
                <a:lnTo>
                  <a:pt x="3019540" y="0"/>
                </a:lnTo>
                <a:lnTo>
                  <a:pt x="2277379" y="2019586"/>
                </a:lnTo>
                <a:lnTo>
                  <a:pt x="0" y="2019586"/>
                </a:lnTo>
                <a:close/>
              </a:path>
            </a:pathLst>
          </a:custGeom>
          <a:solidFill>
            <a:schemeClr val="bg1">
              <a:alpha val="245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241602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35396138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807925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425090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716809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8230963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GB"/>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32445904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GB"/>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GB"/>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2306451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 - Indi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GB"/>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grpSp>
        <p:nvGrpSpPr>
          <p:cNvPr id="4" name="Gruppieren 4">
            <a:extLst>
              <a:ext uri="{FF2B5EF4-FFF2-40B4-BE49-F238E27FC236}">
                <a16:creationId xmlns:a16="http://schemas.microsoft.com/office/drawing/2014/main" id="{60F69E8D-6EAC-C523-6D4F-3094B23E4F76}"/>
              </a:ext>
            </a:extLst>
          </p:cNvPr>
          <p:cNvGrpSpPr>
            <a:grpSpLocks noChangeAspect="1"/>
          </p:cNvGrpSpPr>
          <p:nvPr userDrawn="1"/>
        </p:nvGrpSpPr>
        <p:grpSpPr>
          <a:xfrm>
            <a:off x="10811963" y="6165234"/>
            <a:ext cx="1080000" cy="453765"/>
            <a:chOff x="1721984" y="2257682"/>
            <a:chExt cx="7247953" cy="3045250"/>
          </a:xfrm>
        </p:grpSpPr>
        <p:sp>
          <p:nvSpPr>
            <p:cNvPr id="5" name="Freihandform: Form 5">
              <a:extLst>
                <a:ext uri="{FF2B5EF4-FFF2-40B4-BE49-F238E27FC236}">
                  <a16:creationId xmlns:a16="http://schemas.microsoft.com/office/drawing/2014/main" id="{D8CCB833-4D26-6E84-CE0F-C6BDD9B360C0}"/>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7" name="Freihandform: Form 7">
              <a:extLst>
                <a:ext uri="{FF2B5EF4-FFF2-40B4-BE49-F238E27FC236}">
                  <a16:creationId xmlns:a16="http://schemas.microsoft.com/office/drawing/2014/main" id="{9D8EF2C9-8044-BF09-7BD5-FC217FC1C36E}"/>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75FFCF2B-36B1-E9E1-6454-DB5E5126A9E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0229647-D500-1E99-3780-98C950CF9967}"/>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DDE1FB26-5287-29DD-E7CC-ABE2C5D8018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42DD437E-E732-01DD-B08A-1341F623BBD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59FA363-CC0C-311C-EA78-2108E0955EE7}"/>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3B195A27-C87C-7EC1-7C14-C3570A80454C}"/>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6BE52C14-7F20-D492-16F6-2D84936494E8}"/>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626B4A82-B6AC-8F7D-83D9-176D53BF040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8292199-BEAB-8239-63A7-61A652179638}"/>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D53D3ECF-A5D3-63EF-497C-800A752A791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8" name="TextBox 7">
            <a:extLst>
              <a:ext uri="{FF2B5EF4-FFF2-40B4-BE49-F238E27FC236}">
                <a16:creationId xmlns:a16="http://schemas.microsoft.com/office/drawing/2014/main" id="{8DFE53AF-118D-1071-6FF4-474651F1A239}"/>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99108682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5771817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GB"/>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GB"/>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GB"/>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34400066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GB"/>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GB"/>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GB"/>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291301974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291998423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6611271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GB"/>
              <a:t>Click icon to add picture</a:t>
            </a:r>
          </a:p>
        </p:txBody>
      </p:sp>
    </p:spTree>
    <p:extLst>
      <p:ext uri="{BB962C8B-B14F-4D97-AF65-F5344CB8AC3E}">
        <p14:creationId xmlns:p14="http://schemas.microsoft.com/office/powerpoint/2010/main" val="35290383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GB"/>
              <a:t>Click icon to add picture</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Tree>
    <p:extLst>
      <p:ext uri="{BB962C8B-B14F-4D97-AF65-F5344CB8AC3E}">
        <p14:creationId xmlns:p14="http://schemas.microsoft.com/office/powerpoint/2010/main" val="342458644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GB"/>
              <a:t>Click to edit Master text styles</a:t>
            </a:r>
          </a:p>
        </p:txBody>
      </p:sp>
      <p:sp>
        <p:nvSpPr>
          <p:cNvPr id="10" name="Espace réservé pour une image  29">
            <a:extLst>
              <a:ext uri="{FF2B5EF4-FFF2-40B4-BE49-F238E27FC236}">
                <a16:creationId xmlns:a16="http://schemas.microsoft.com/office/drawing/2014/main" id="{8662C861-6B1B-DECA-516E-28B9C0E34DEF}"/>
              </a:ext>
            </a:extLst>
          </p:cNvPr>
          <p:cNvSpPr>
            <a:spLocks noGrp="1" noChangeAspect="1"/>
          </p:cNvSpPr>
          <p:nvPr>
            <p:ph type="pic" sz="quarter" idx="21"/>
          </p:nvPr>
        </p:nvSpPr>
        <p:spPr>
          <a:xfrm>
            <a:off x="6387206" y="304800"/>
            <a:ext cx="5498794" cy="5645150"/>
          </a:xfrm>
          <a:prstGeom prst="parallelogram">
            <a:avLst>
              <a:gd name="adj" fmla="val 37130"/>
            </a:avLst>
          </a:prstGeom>
          <a:solidFill>
            <a:schemeClr val="bg1">
              <a:lumMod val="95000"/>
            </a:schemeClr>
          </a:solidFill>
          <a:ln>
            <a:noFill/>
          </a:ln>
          <a:effectLst/>
        </p:spPr>
        <p:txBody>
          <a:bodyPr anchor="ctr"/>
          <a:lstStyle>
            <a:lvl1pPr marL="0" indent="0" algn="ctr">
              <a:buNone/>
              <a:defRPr/>
            </a:lvl1pPr>
          </a:lstStyle>
          <a:p>
            <a:r>
              <a:rPr lang="en-GB"/>
              <a:t>Click icon to add picture</a:t>
            </a:r>
            <a:endParaRPr lang="fr-CA"/>
          </a:p>
        </p:txBody>
      </p:sp>
    </p:spTree>
    <p:extLst>
      <p:ext uri="{BB962C8B-B14F-4D97-AF65-F5344CB8AC3E}">
        <p14:creationId xmlns:p14="http://schemas.microsoft.com/office/powerpoint/2010/main" val="23362146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211375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9" name="Picture 8" descr="A city skyline at night&#10;&#10;Description automatically generated">
            <a:extLst>
              <a:ext uri="{FF2B5EF4-FFF2-40B4-BE49-F238E27FC236}">
                <a16:creationId xmlns:a16="http://schemas.microsoft.com/office/drawing/2014/main" id="{8023B119-BF14-0762-F3EF-63C9E5A9C2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3FAD8840-041F-A3D8-1509-F5EADE485C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
        <p:nvSpPr>
          <p:cNvPr id="5" name="Supergraphic - shape">
            <a:extLst>
              <a:ext uri="{FF2B5EF4-FFF2-40B4-BE49-F238E27FC236}">
                <a16:creationId xmlns:a16="http://schemas.microsoft.com/office/drawing/2014/main" id="{23CF642C-C56F-FD96-31FC-2ED0FC9D799F}"/>
              </a:ext>
            </a:extLst>
          </p:cNvPr>
          <p:cNvSpPr/>
          <p:nvPr userDrawn="1"/>
        </p:nvSpPr>
        <p:spPr>
          <a:xfrm>
            <a:off x="2521500" y="318792"/>
            <a:ext cx="4138546" cy="3871608"/>
          </a:xfrm>
          <a:prstGeom prst="parallelogram">
            <a:avLst>
              <a:gd name="adj" fmla="val 36136"/>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72211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8033097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GB"/>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GB"/>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GB"/>
              <a:t>Click icon to add picture</a:t>
            </a:r>
          </a:p>
        </p:txBody>
      </p:sp>
    </p:spTree>
    <p:extLst>
      <p:ext uri="{BB962C8B-B14F-4D97-AF65-F5344CB8AC3E}">
        <p14:creationId xmlns:p14="http://schemas.microsoft.com/office/powerpoint/2010/main" val="419179238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GB"/>
              <a:t>Click icon to add picture</a:t>
            </a:r>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GB"/>
              <a:t>Click icon to add picture</a:t>
            </a:r>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GB"/>
              <a:t>Click icon to add picture</a:t>
            </a:r>
          </a:p>
        </p:txBody>
      </p:sp>
    </p:spTree>
    <p:extLst>
      <p:ext uri="{BB962C8B-B14F-4D97-AF65-F5344CB8AC3E}">
        <p14:creationId xmlns:p14="http://schemas.microsoft.com/office/powerpoint/2010/main" val="240221564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GB"/>
              <a:t>Click icon to add picture</a:t>
            </a:r>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GB"/>
              <a:t>Click icon to add picture</a:t>
            </a:r>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GB"/>
              <a:t>Click icon to add picture</a:t>
            </a:r>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GB"/>
              <a:t>Click icon to add picture</a:t>
            </a:r>
          </a:p>
        </p:txBody>
      </p:sp>
    </p:spTree>
    <p:extLst>
      <p:ext uri="{BB962C8B-B14F-4D97-AF65-F5344CB8AC3E}">
        <p14:creationId xmlns:p14="http://schemas.microsoft.com/office/powerpoint/2010/main" val="262918938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GB"/>
              <a:t>Click icon to add picture</a:t>
            </a:r>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GB"/>
              <a:t>Click icon to add picture</a:t>
            </a:r>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GB"/>
              <a:t>Click icon to add picture</a:t>
            </a:r>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GB"/>
              <a:t>Click icon to add picture</a:t>
            </a:r>
          </a:p>
        </p:txBody>
      </p:sp>
    </p:spTree>
    <p:extLst>
      <p:ext uri="{BB962C8B-B14F-4D97-AF65-F5344CB8AC3E}">
        <p14:creationId xmlns:p14="http://schemas.microsoft.com/office/powerpoint/2010/main" val="226575379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GB"/>
              <a:t>Click icon to add picture</a:t>
            </a:r>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GB"/>
              <a:t>Click icon to add picture</a:t>
            </a:r>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GB"/>
              <a:t>Click icon to add picture</a:t>
            </a:r>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GB"/>
              <a:t>Click icon to add picture</a:t>
            </a:r>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GB"/>
              <a:t>Click icon to add picture</a:t>
            </a:r>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GB"/>
              <a:t>Click icon to add picture</a:t>
            </a:r>
          </a:p>
        </p:txBody>
      </p:sp>
    </p:spTree>
    <p:extLst>
      <p:ext uri="{BB962C8B-B14F-4D97-AF65-F5344CB8AC3E}">
        <p14:creationId xmlns:p14="http://schemas.microsoft.com/office/powerpoint/2010/main" val="37438807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GB"/>
              <a:t>Click icon to add picture</a:t>
            </a:r>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GB"/>
              <a:t>Click icon to add picture</a:t>
            </a:r>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GB"/>
              <a:t>Click icon to add picture</a:t>
            </a:r>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GB"/>
              <a:t>Click icon to add picture</a:t>
            </a:r>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GB"/>
              <a:t>Click icon to add picture</a:t>
            </a:r>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GB"/>
              <a:t>Click icon to add picture</a:t>
            </a:r>
          </a:p>
        </p:txBody>
      </p:sp>
    </p:spTree>
    <p:extLst>
      <p:ext uri="{BB962C8B-B14F-4D97-AF65-F5344CB8AC3E}">
        <p14:creationId xmlns:p14="http://schemas.microsoft.com/office/powerpoint/2010/main" val="29325756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GB"/>
              <a:t>Click to edit Master title style</a:t>
            </a:r>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GB"/>
              <a:t>Click to edit Master text styles</a:t>
            </a:r>
          </a:p>
        </p:txBody>
      </p:sp>
    </p:spTree>
    <p:extLst>
      <p:ext uri="{BB962C8B-B14F-4D97-AF65-F5344CB8AC3E}">
        <p14:creationId xmlns:p14="http://schemas.microsoft.com/office/powerpoint/2010/main" val="212432708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GB"/>
              <a:t>Click icon to add picture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24021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GB"/>
              <a:t>Click to edit Master text styles</a:t>
            </a:r>
          </a:p>
        </p:txBody>
      </p:sp>
      <p:sp>
        <p:nvSpPr>
          <p:cNvPr id="8" name="Text Placeholder 12">
            <a:extLst>
              <a:ext uri="{FF2B5EF4-FFF2-40B4-BE49-F238E27FC236}">
                <a16:creationId xmlns:a16="http://schemas.microsoft.com/office/drawing/2014/main" id="{DD79567B-BA61-21E3-EB1B-6B95C8E88DE1}"/>
              </a:ext>
            </a:extLst>
          </p:cNvPr>
          <p:cNvSpPr>
            <a:spLocks noGrp="1"/>
          </p:cNvSpPr>
          <p:nvPr>
            <p:ph type="body" sz="quarter" idx="19" hasCustomPrompt="1"/>
          </p:nvPr>
        </p:nvSpPr>
        <p:spPr>
          <a:xfrm>
            <a:off x="6237602" y="5499100"/>
            <a:ext cx="5648398"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a:t>Name, Job Title</a:t>
            </a:r>
          </a:p>
        </p:txBody>
      </p:sp>
    </p:spTree>
    <p:extLst>
      <p:ext uri="{BB962C8B-B14F-4D97-AF65-F5344CB8AC3E}">
        <p14:creationId xmlns:p14="http://schemas.microsoft.com/office/powerpoint/2010/main" val="26409164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23910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2" name="Text Placeholder 12">
            <a:extLst>
              <a:ext uri="{FF2B5EF4-FFF2-40B4-BE49-F238E27FC236}">
                <a16:creationId xmlns:a16="http://schemas.microsoft.com/office/drawing/2014/main" id="{29C61118-65C4-E1C5-E036-604CF0B059E8}"/>
              </a:ext>
            </a:extLst>
          </p:cNvPr>
          <p:cNvSpPr>
            <a:spLocks noGrp="1"/>
          </p:cNvSpPr>
          <p:nvPr>
            <p:ph type="body" sz="quarter" idx="19" hasCustomPrompt="1"/>
          </p:nvPr>
        </p:nvSpPr>
        <p:spPr>
          <a:xfrm>
            <a:off x="7997735" y="5499100"/>
            <a:ext cx="3748720"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a:t>Name, Job Title</a:t>
            </a:r>
          </a:p>
        </p:txBody>
      </p:sp>
    </p:spTree>
    <p:extLst>
      <p:ext uri="{BB962C8B-B14F-4D97-AF65-F5344CB8AC3E}">
        <p14:creationId xmlns:p14="http://schemas.microsoft.com/office/powerpoint/2010/main" val="26515098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9" name="Picture 8" descr="A road with a yellow car on it&#10;&#10;Description automatically generated">
            <a:extLst>
              <a:ext uri="{FF2B5EF4-FFF2-40B4-BE49-F238E27FC236}">
                <a16:creationId xmlns:a16="http://schemas.microsoft.com/office/drawing/2014/main" id="{6DD5C5F7-2A1C-8F92-7E7A-AD378379D6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304800"/>
            <a:ext cx="11581200" cy="3877165"/>
          </a:xfrm>
          <a:prstGeom prst="rect">
            <a:avLst/>
          </a:prstGeom>
        </p:spPr>
      </p:pic>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D6BDED7B-DD3A-263E-B8E2-C2EEEA63C3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
        <p:nvSpPr>
          <p:cNvPr id="6" name="Supergraphic - shape">
            <a:extLst>
              <a:ext uri="{FF2B5EF4-FFF2-40B4-BE49-F238E27FC236}">
                <a16:creationId xmlns:a16="http://schemas.microsoft.com/office/drawing/2014/main" id="{A9B2231F-B0E4-7882-2A06-133105CBF70A}"/>
              </a:ext>
            </a:extLst>
          </p:cNvPr>
          <p:cNvSpPr/>
          <p:nvPr userDrawn="1"/>
        </p:nvSpPr>
        <p:spPr>
          <a:xfrm>
            <a:off x="2973600" y="318792"/>
            <a:ext cx="4138546" cy="3871608"/>
          </a:xfrm>
          <a:prstGeom prst="parallelogram">
            <a:avLst>
              <a:gd name="adj" fmla="val 36136"/>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449434"/>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BB65ECB-6708-A610-4029-A91BD50C7BF5}"/>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E33E1FAB-C451-E465-8500-00AEE22D82FB}"/>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EB4D2BA-FFC1-18C8-F9F3-DBECD87DE183}"/>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001085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ECD2A33-8FED-378E-7CD7-17B365A7EE5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4581165-1F65-1CE8-67D1-821449075D5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BEC5859-8CFE-67C8-1FC8-66D5E71B983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133083844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a:t>Our team</a:t>
            </a:r>
            <a:endParaRPr lang="en-GB"/>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GB"/>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GB"/>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GB"/>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GB"/>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GB"/>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a:t>Name surname</a:t>
            </a:r>
            <a:endParaRPr lang="en-GB"/>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a:t>Job title</a:t>
            </a:r>
            <a:endParaRPr lang="en-GB"/>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a:t>Name surname</a:t>
            </a:r>
            <a:endParaRPr lang="en-GB"/>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a:t>Job title</a:t>
            </a:r>
            <a:endParaRPr lang="en-GB"/>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a:t>Name surname</a:t>
            </a:r>
            <a:endParaRPr lang="en-GB"/>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a:t>Job title</a:t>
            </a:r>
            <a:endParaRPr lang="en-GB"/>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a:t>Name surname</a:t>
            </a:r>
            <a:endParaRPr lang="en-GB"/>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a:t>Job title</a:t>
            </a:r>
            <a:endParaRPr lang="en-GB"/>
          </a:p>
        </p:txBody>
      </p:sp>
    </p:spTree>
    <p:extLst>
      <p:ext uri="{BB962C8B-B14F-4D97-AF65-F5344CB8AC3E}">
        <p14:creationId xmlns:p14="http://schemas.microsoft.com/office/powerpoint/2010/main" val="257740249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6103938" y="190999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6103938" y="3263224"/>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6103938" y="461644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Tree>
    <p:extLst>
      <p:ext uri="{BB962C8B-B14F-4D97-AF65-F5344CB8AC3E}">
        <p14:creationId xmlns:p14="http://schemas.microsoft.com/office/powerpoint/2010/main" val="705978506"/>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4153694" y="190999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4153694" y="3263224"/>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4153694" y="461644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p:cNvSpPr>
          <p:nvPr>
            <p:ph type="pic" sz="quarter" idx="42"/>
          </p:nvPr>
        </p:nvSpPr>
        <p:spPr>
          <a:xfrm>
            <a:off x="8001001" y="190999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p:cNvSpPr>
          <p:nvPr>
            <p:ph type="pic" sz="quarter" idx="45"/>
          </p:nvPr>
        </p:nvSpPr>
        <p:spPr>
          <a:xfrm>
            <a:off x="8001001" y="3263224"/>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p:cNvSpPr>
          <p:nvPr>
            <p:ph type="pic" sz="quarter" idx="48"/>
          </p:nvPr>
        </p:nvSpPr>
        <p:spPr>
          <a:xfrm>
            <a:off x="8001001" y="4616449"/>
            <a:ext cx="900000" cy="900000"/>
          </a:xfrm>
          <a:solidFill>
            <a:schemeClr val="bg1">
              <a:lumMod val="95000"/>
            </a:schemeClr>
          </a:solidFill>
        </p:spPr>
        <p:txBody>
          <a:bodyPr anchor="ctr"/>
          <a:lstStyle>
            <a:lvl1pPr marL="0" indent="0" algn="ctr">
              <a:buNone/>
              <a:defRPr/>
            </a:lvl1pPr>
          </a:lstStyle>
          <a:p>
            <a:r>
              <a:rPr lang="en-GB"/>
              <a:t>Click icon to add picture</a:t>
            </a:r>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Tree>
    <p:extLst>
      <p:ext uri="{BB962C8B-B14F-4D97-AF65-F5344CB8AC3E}">
        <p14:creationId xmlns:p14="http://schemas.microsoft.com/office/powerpoint/2010/main" val="3531968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GB"/>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369252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GB"/>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7" name="Picture Placeholder 10">
            <a:extLst>
              <a:ext uri="{FF2B5EF4-FFF2-40B4-BE49-F238E27FC236}">
                <a16:creationId xmlns:a16="http://schemas.microsoft.com/office/drawing/2014/main" id="{60516244-1DBC-D2C0-E79A-2036911E6A1C}"/>
              </a:ext>
            </a:extLst>
          </p:cNvPr>
          <p:cNvSpPr>
            <a:spLocks noGrp="1"/>
          </p:cNvSpPr>
          <p:nvPr>
            <p:ph type="pic" sz="quarter" idx="30"/>
          </p:nvPr>
        </p:nvSpPr>
        <p:spPr>
          <a:xfrm>
            <a:off x="306388" y="3429000"/>
            <a:ext cx="900000" cy="900000"/>
          </a:xfrm>
          <a:solidFill>
            <a:schemeClr val="bg1">
              <a:lumMod val="95000"/>
            </a:schemeClr>
          </a:solidFill>
        </p:spPr>
        <p:txBody>
          <a:bodyPr anchor="ctr"/>
          <a:lstStyle>
            <a:lvl1pPr marL="0" indent="0" algn="ctr">
              <a:buNone/>
              <a:defRPr/>
            </a:lvl1pPr>
          </a:lstStyle>
          <a:p>
            <a:r>
              <a:rPr lang="en-GB"/>
              <a:t>Click icon to add picture</a:t>
            </a:r>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5552592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313676367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GB"/>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178327115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GB"/>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GB"/>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38016307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12" name="Picture 11" descr="A close up of a building&#10;&#10;Description automatically generated">
            <a:extLst>
              <a:ext uri="{FF2B5EF4-FFF2-40B4-BE49-F238E27FC236}">
                <a16:creationId xmlns:a16="http://schemas.microsoft.com/office/drawing/2014/main" id="{4B64D943-7426-9A0C-37E7-D0300DE75A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2004A3E1-9766-D2A9-53F4-1AEC39F080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
        <p:nvSpPr>
          <p:cNvPr id="5" name="Supergraphic - shape">
            <a:extLst>
              <a:ext uri="{FF2B5EF4-FFF2-40B4-BE49-F238E27FC236}">
                <a16:creationId xmlns:a16="http://schemas.microsoft.com/office/drawing/2014/main" id="{1105FCFC-36BC-C8AE-D0F0-BCC3E40A85EC}"/>
              </a:ext>
            </a:extLst>
          </p:cNvPr>
          <p:cNvSpPr/>
          <p:nvPr userDrawn="1"/>
        </p:nvSpPr>
        <p:spPr>
          <a:xfrm>
            <a:off x="5941209" y="314369"/>
            <a:ext cx="4138546" cy="3871608"/>
          </a:xfrm>
          <a:prstGeom prst="parallelogram">
            <a:avLst>
              <a:gd name="adj" fmla="val 36136"/>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284621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GB"/>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GB"/>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GB"/>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687064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398952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83480602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48148387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299455111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28350825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0011703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7404453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GB"/>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9">
            <a:extLst>
              <a:ext uri="{FF2B5EF4-FFF2-40B4-BE49-F238E27FC236}">
                <a16:creationId xmlns:a16="http://schemas.microsoft.com/office/drawing/2014/main" id="{F6E66340-C885-7A6D-8149-5C33C88EE0A2}"/>
              </a:ext>
            </a:extLst>
          </p:cNvPr>
          <p:cNvSpPr>
            <a:spLocks noGrp="1"/>
          </p:cNvSpPr>
          <p:nvPr>
            <p:ph type="body" sz="quarter" idx="34"/>
          </p:nvPr>
        </p:nvSpPr>
        <p:spPr>
          <a:xfrm>
            <a:off x="2240911"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GB"/>
              <a:t>Click to edit Master text styles</a:t>
            </a:r>
          </a:p>
        </p:txBody>
      </p:sp>
    </p:spTree>
    <p:extLst>
      <p:ext uri="{BB962C8B-B14F-4D97-AF65-F5344CB8AC3E}">
        <p14:creationId xmlns:p14="http://schemas.microsoft.com/office/powerpoint/2010/main" val="319153219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GB"/>
              <a:t>Click to edit Master text styles</a:t>
            </a:r>
          </a:p>
          <a:p>
            <a:pPr lvl="1"/>
            <a:r>
              <a:rPr lang="en-GB"/>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a:t>Forvis Mazars</a:t>
            </a:r>
          </a:p>
        </p:txBody>
      </p:sp>
      <p:sp>
        <p:nvSpPr>
          <p:cNvPr id="5" name="TextBox 4">
            <a:extLst>
              <a:ext uri="{FF2B5EF4-FFF2-40B4-BE49-F238E27FC236}">
                <a16:creationId xmlns:a16="http://schemas.microsoft.com/office/drawing/2014/main" id="{7D67CEAA-8DDD-841F-D884-3A662B0ADE62}"/>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tx1"/>
                </a:solidFill>
              </a:rPr>
              <a:t>Follow us</a:t>
            </a:r>
          </a:p>
        </p:txBody>
      </p:sp>
      <p:sp>
        <p:nvSpPr>
          <p:cNvPr id="3" name="Footer Placeholder 4">
            <a:extLst>
              <a:ext uri="{FF2B5EF4-FFF2-40B4-BE49-F238E27FC236}">
                <a16:creationId xmlns:a16="http://schemas.microsoft.com/office/drawing/2014/main" id="{66085AAD-F041-418D-E93F-40C28A0BF92D}"/>
              </a:ext>
            </a:extLst>
          </p:cNvPr>
          <p:cNvSpPr txBox="1">
            <a:spLocks/>
          </p:cNvSpPr>
          <p:nvPr userDrawn="1"/>
        </p:nvSpPr>
        <p:spPr>
          <a:xfrm>
            <a:off x="304800" y="5679950"/>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tx1"/>
                </a:solidFill>
              </a:rPr>
              <a:t>© Forvis Mazars 2024. All rights reserved.</a:t>
            </a:r>
          </a:p>
        </p:txBody>
      </p:sp>
      <p:pic>
        <p:nvPicPr>
          <p:cNvPr id="7" name="Grafik 11">
            <a:extLst>
              <a:ext uri="{FF2B5EF4-FFF2-40B4-BE49-F238E27FC236}">
                <a16:creationId xmlns:a16="http://schemas.microsoft.com/office/drawing/2014/main" id="{62F6E443-5C86-C36B-0E1C-979A22C8B6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
        <p:nvSpPr>
          <p:cNvPr id="4" name="TextBox 3">
            <a:extLst>
              <a:ext uri="{FF2B5EF4-FFF2-40B4-BE49-F238E27FC236}">
                <a16:creationId xmlns:a16="http://schemas.microsoft.com/office/drawing/2014/main" id="{0CC45DB5-2745-A61E-97A1-A85C8A40AD96}"/>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dirty="0">
                <a:solidFill>
                  <a:schemeClr val="tx1"/>
                </a:solidFill>
                <a:effectLst/>
                <a:latin typeface="+mn-lt"/>
                <a:ea typeface="Halyard Text Book" pitchFamily="50" charset="0"/>
                <a:cs typeface="Halyard Text Book" pitchFamily="50" charset="0"/>
              </a:rPr>
              <a:t>Forvis Mazars is the brand name for the Forvis Mazars Global network (Forvis Mazars Global Limited) and its two independent members: Forvis Mazars, LLP in the United States and Forvis Mazars Group SC, an internationally integrated partnership operating in over 100 countries and territories. Forvis Mazars Global Limited is a Latin America private company limited by guarantee and does not provide any services to clients. Forvis Mazars LLP is the Latin America firm of Forvis Mazars Group. </a:t>
            </a:r>
            <a:endParaRPr lang="en-GB" sz="1000" dirty="0">
              <a:solidFill>
                <a:schemeClr val="tx1"/>
              </a:solidFill>
              <a:effectLst/>
              <a:latin typeface="+mn-lt"/>
              <a:ea typeface="Halyard Text Book" pitchFamily="50" charset="0"/>
              <a:cs typeface="Times New Roman" panose="02020603050405020304" pitchFamily="18" charset="0"/>
            </a:endParaRPr>
          </a:p>
          <a:p>
            <a:r>
              <a:rPr lang="en-GB" sz="1000" dirty="0">
                <a:solidFill>
                  <a:schemeClr val="tx1"/>
                </a:solidFill>
                <a:effectLst/>
                <a:latin typeface="+mn-lt"/>
                <a:ea typeface="Halyard Text Book" pitchFamily="50" charset="0"/>
                <a:cs typeface="Halyard Text Book" pitchFamily="50" charset="0"/>
              </a:rPr>
              <a:t>Visit </a:t>
            </a:r>
            <a:r>
              <a:rPr lang="en-GB" sz="1000" dirty="0">
                <a:solidFill>
                  <a:schemeClr val="tx1"/>
                </a:solidFill>
                <a:effectLst/>
                <a:latin typeface="+mn-lt"/>
                <a:ea typeface="Halyard Text Book" pitchFamily="50" charset="0"/>
                <a:cs typeface="Halyard Text Book" pitchFamily="50" charset="0"/>
                <a:hlinkClick r:id="rId3">
                  <a:extLst>
                    <a:ext uri="{A12FA001-AC4F-418D-AE19-62706E023703}">
                      <ahyp:hlinkClr xmlns:ahyp="http://schemas.microsoft.com/office/drawing/2018/hyperlinkcolor" val="tx"/>
                    </a:ext>
                  </a:extLst>
                </a:hlinkClick>
              </a:rPr>
              <a:t>forvismazars.com/global</a:t>
            </a:r>
            <a:r>
              <a:rPr lang="en-GB" sz="1000" dirty="0">
                <a:solidFill>
                  <a:schemeClr val="tx1"/>
                </a:solidFill>
                <a:effectLst/>
                <a:latin typeface="+mn-lt"/>
                <a:ea typeface="Halyard Text Book" pitchFamily="50" charset="0"/>
                <a:cs typeface="Halyard Text Book" pitchFamily="50" charset="0"/>
              </a:rPr>
              <a:t> to learn more about the global network.</a:t>
            </a:r>
            <a:endParaRPr lang="en-GB" sz="1000" kern="100" spc="-20" baseline="0" dirty="0">
              <a:solidFill>
                <a:schemeClr val="tx1"/>
              </a:solidFill>
              <a:effectLst/>
              <a:latin typeface="+mn-lt"/>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E4C1FA1-69D2-C196-BA06-DED49C95F10E}"/>
              </a:ext>
            </a:extLst>
          </p:cNvPr>
          <p:cNvSpPr txBox="1"/>
          <p:nvPr userDrawn="1"/>
        </p:nvSpPr>
        <p:spPr>
          <a:xfrm>
            <a:off x="8194261" y="1444666"/>
            <a:ext cx="3692939" cy="3077766"/>
          </a:xfrm>
          <a:prstGeom prst="rect">
            <a:avLst/>
          </a:prstGeom>
          <a:noFill/>
        </p:spPr>
        <p:txBody>
          <a:bodyPr wrap="square" lIns="0" tIns="0" rIns="0" bIns="0" rtlCol="0">
            <a:noAutofit/>
          </a:bodyPr>
          <a:lstStyle/>
          <a:p>
            <a:pPr>
              <a:lnSpc>
                <a:spcPct val="100000"/>
              </a:lnSpc>
            </a:pPr>
            <a:r>
              <a:rPr lang="en-GB" sz="1200" b="1" dirty="0">
                <a:solidFill>
                  <a:schemeClr val="tx1"/>
                </a:solidFill>
                <a:hlinkClick r:id="rId4"/>
              </a:rPr>
              <a:t>LinkedIn</a:t>
            </a:r>
            <a:endParaRPr lang="en-GB" sz="1200" b="1" dirty="0">
              <a:solidFill>
                <a:schemeClr val="tx1"/>
              </a:solidFill>
            </a:endParaRPr>
          </a:p>
          <a:p>
            <a:pPr>
              <a:lnSpc>
                <a:spcPct val="100000"/>
              </a:lnSpc>
            </a:pPr>
            <a:endParaRPr lang="en-GB" sz="1200" b="1" dirty="0">
              <a:solidFill>
                <a:schemeClr val="tx1"/>
              </a:solidFill>
            </a:endParaRPr>
          </a:p>
          <a:p>
            <a:pPr>
              <a:lnSpc>
                <a:spcPct val="100000"/>
              </a:lnSpc>
            </a:pPr>
            <a:r>
              <a:rPr lang="en-GB" sz="1200" b="1" dirty="0">
                <a:solidFill>
                  <a:schemeClr val="tx1"/>
                </a:solidFill>
                <a:hlinkClick r:id="rId5"/>
              </a:rPr>
              <a:t>X (Twitter)</a:t>
            </a:r>
            <a:endParaRPr lang="en-GB" sz="1200" b="1" dirty="0">
              <a:solidFill>
                <a:schemeClr val="tx1"/>
              </a:solidFill>
            </a:endParaRPr>
          </a:p>
          <a:p>
            <a:pPr>
              <a:lnSpc>
                <a:spcPct val="100000"/>
              </a:lnSpc>
            </a:pPr>
            <a:endParaRPr lang="en-GB" sz="1200" b="1" dirty="0">
              <a:solidFill>
                <a:schemeClr val="tx1"/>
              </a:solidFill>
            </a:endParaRPr>
          </a:p>
          <a:p>
            <a:pPr>
              <a:lnSpc>
                <a:spcPct val="100000"/>
              </a:lnSpc>
            </a:pPr>
            <a:r>
              <a:rPr lang="en-GB" sz="1200" b="1" dirty="0">
                <a:solidFill>
                  <a:schemeClr val="tx1"/>
                </a:solidFill>
                <a:hlinkClick r:id="rId6"/>
              </a:rPr>
              <a:t>Facebook</a:t>
            </a:r>
            <a:endParaRPr lang="en-GB" sz="1200" b="1" dirty="0">
              <a:solidFill>
                <a:schemeClr val="tx1"/>
              </a:solidFill>
            </a:endParaRPr>
          </a:p>
          <a:p>
            <a:pPr>
              <a:lnSpc>
                <a:spcPct val="100000"/>
              </a:lnSpc>
            </a:pPr>
            <a:endParaRPr lang="en-GB" sz="1200" b="1" dirty="0">
              <a:solidFill>
                <a:schemeClr val="tx1"/>
              </a:solidFill>
            </a:endParaRPr>
          </a:p>
          <a:p>
            <a:pPr>
              <a:lnSpc>
                <a:spcPct val="100000"/>
              </a:lnSpc>
            </a:pPr>
            <a:r>
              <a:rPr lang="en-GB" sz="1200" b="1" dirty="0">
                <a:solidFill>
                  <a:schemeClr val="tx1"/>
                </a:solidFill>
                <a:hlinkClick r:id="rId7"/>
              </a:rPr>
              <a:t>Instagram</a:t>
            </a:r>
            <a:endParaRPr lang="en-GB" sz="1200" b="1" dirty="0">
              <a:solidFill>
                <a:schemeClr val="tx1"/>
              </a:solidFill>
            </a:endParaRPr>
          </a:p>
          <a:p>
            <a:endParaRPr lang="en-GB" sz="1200" b="1" dirty="0">
              <a:solidFill>
                <a:schemeClr val="tx1"/>
              </a:solidFill>
            </a:endParaRPr>
          </a:p>
          <a:p>
            <a:pPr>
              <a:spcAft>
                <a:spcPts val="1200"/>
              </a:spcAft>
            </a:pPr>
            <a:r>
              <a:rPr lang="en-GB" sz="1200" b="1" dirty="0">
                <a:solidFill>
                  <a:schemeClr val="tx1"/>
                </a:solidFill>
              </a:rPr>
              <a:t>Find out more at </a:t>
            </a:r>
            <a:br>
              <a:rPr lang="en-GB" sz="1200" b="1" dirty="0">
                <a:solidFill>
                  <a:schemeClr val="tx1"/>
                </a:solidFill>
              </a:rPr>
            </a:br>
            <a:r>
              <a:rPr lang="en-GB" sz="1200" b="1" dirty="0">
                <a:solidFill>
                  <a:schemeClr val="tx1"/>
                </a:solidFill>
                <a:hlinkClick r:id="rId8"/>
              </a:rPr>
              <a:t>www.forvismazars.com/Latin America</a:t>
            </a:r>
            <a:endParaRPr lang="en-GB" sz="1200" b="1" dirty="0">
              <a:solidFill>
                <a:schemeClr val="tx1"/>
              </a:solidFill>
            </a:endParaRPr>
          </a:p>
        </p:txBody>
      </p:sp>
    </p:spTree>
    <p:extLst>
      <p:ext uri="{BB962C8B-B14F-4D97-AF65-F5344CB8AC3E}">
        <p14:creationId xmlns:p14="http://schemas.microsoft.com/office/powerpoint/2010/main" val="12019462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4">
    <p:spTree>
      <p:nvGrpSpPr>
        <p:cNvPr id="1" name=""/>
        <p:cNvGrpSpPr/>
        <p:nvPr/>
      </p:nvGrpSpPr>
      <p:grpSpPr>
        <a:xfrm>
          <a:off x="0" y="0"/>
          <a:ext cx="0" cy="0"/>
          <a:chOff x="0" y="0"/>
          <a:chExt cx="0" cy="0"/>
        </a:xfrm>
      </p:grpSpPr>
      <p:pic>
        <p:nvPicPr>
          <p:cNvPr id="9" name="Picture 8" descr="A person looking up to the sky&#10;&#10;Description automatically generated">
            <a:extLst>
              <a:ext uri="{FF2B5EF4-FFF2-40B4-BE49-F238E27FC236}">
                <a16:creationId xmlns:a16="http://schemas.microsoft.com/office/drawing/2014/main" id="{41C57A33-9F00-B0BB-DC5D-FF8CB1EBE9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5954B60F-7996-FE11-B73E-1414D95F6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
        <p:nvSpPr>
          <p:cNvPr id="5" name="Supergraphic - shape">
            <a:extLst>
              <a:ext uri="{FF2B5EF4-FFF2-40B4-BE49-F238E27FC236}">
                <a16:creationId xmlns:a16="http://schemas.microsoft.com/office/drawing/2014/main" id="{29FD9B74-1DE1-58AB-B018-25973290E19C}"/>
              </a:ext>
            </a:extLst>
          </p:cNvPr>
          <p:cNvSpPr/>
          <p:nvPr userDrawn="1"/>
        </p:nvSpPr>
        <p:spPr>
          <a:xfrm>
            <a:off x="3360601" y="306000"/>
            <a:ext cx="4138546" cy="3871608"/>
          </a:xfrm>
          <a:prstGeom prst="parallelogram">
            <a:avLst>
              <a:gd name="adj" fmla="val 36136"/>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527290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a:solidFill>
                  <a:schemeClr val="bg1"/>
                </a:solidFill>
              </a:rPr>
              <a:t>Forvis Mazars</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GB"/>
              <a:t>Click to edit Master text styles</a:t>
            </a:r>
          </a:p>
          <a:p>
            <a:pPr lvl="1"/>
            <a:r>
              <a:rPr lang="en-GB"/>
              <a:t>Second level</a:t>
            </a:r>
          </a:p>
        </p:txBody>
      </p:sp>
      <p:sp>
        <p:nvSpPr>
          <p:cNvPr id="4" name="TextBox 3">
            <a:extLst>
              <a:ext uri="{FF2B5EF4-FFF2-40B4-BE49-F238E27FC236}">
                <a16:creationId xmlns:a16="http://schemas.microsoft.com/office/drawing/2014/main" id="{33A6B847-F006-2430-42BA-AE0EB44FAF6F}"/>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
        <p:nvSpPr>
          <p:cNvPr id="5" name="TextBox 4">
            <a:extLst>
              <a:ext uri="{FF2B5EF4-FFF2-40B4-BE49-F238E27FC236}">
                <a16:creationId xmlns:a16="http://schemas.microsoft.com/office/drawing/2014/main" id="{1A6681F3-DF5C-9A79-C796-030CD88ED76D}"/>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9" name="Gruppieren 4">
            <a:extLst>
              <a:ext uri="{FF2B5EF4-FFF2-40B4-BE49-F238E27FC236}">
                <a16:creationId xmlns:a16="http://schemas.microsoft.com/office/drawing/2014/main" id="{16D7B7D0-CAA1-33E1-AC7F-493B661B6699}"/>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0539D95-EAC1-D112-501B-3C51BC30F6F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F9706EFB-E78A-458A-0FEE-96565A86EA35}"/>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34010E6E-22C6-BEF9-6EA3-87B4AE7D989F}"/>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C70C816D-E76D-EE5F-241F-10705C3D5FA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6933F0A-6333-CAB5-C05B-694D2354C4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D8A7E05E-2624-3141-586F-6F47645A53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2AB227D-AD87-0D4E-7CEC-D0941E4CDF1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0A1391-2DA3-17F9-FE0D-78C16DFB2E1D}"/>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BCC3DA37-6B18-A1DB-B978-EE6DAAEC5E34}"/>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673CABE2-3A8F-C76B-E245-E39DAE08378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9CDF7043-E228-8C40-B2E2-14438E610B8F}"/>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B778131F-3CF5-7B6C-BEF5-CD6A7EB4FA7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8" name="Footer Placeholder 4">
            <a:extLst>
              <a:ext uri="{FF2B5EF4-FFF2-40B4-BE49-F238E27FC236}">
                <a16:creationId xmlns:a16="http://schemas.microsoft.com/office/drawing/2014/main" id="{10A81DF8-D9CE-4679-B94F-3405AC70CC92}"/>
              </a:ext>
            </a:extLst>
          </p:cNvPr>
          <p:cNvSpPr txBox="1">
            <a:spLocks/>
          </p:cNvSpPr>
          <p:nvPr userDrawn="1"/>
        </p:nvSpPr>
        <p:spPr>
          <a:xfrm>
            <a:off x="304800" y="5679950"/>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Forvis Mazars 2024. All rights reserved.</a:t>
            </a:r>
          </a:p>
        </p:txBody>
      </p:sp>
      <p:sp>
        <p:nvSpPr>
          <p:cNvPr id="10" name="TextBox 9">
            <a:extLst>
              <a:ext uri="{FF2B5EF4-FFF2-40B4-BE49-F238E27FC236}">
                <a16:creationId xmlns:a16="http://schemas.microsoft.com/office/drawing/2014/main" id="{63A12B92-FAA6-BA42-5B2A-6F4C41D833A6}"/>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dirty="0">
                <a:solidFill>
                  <a:schemeClr val="bg1"/>
                </a:solidFill>
                <a:effectLst/>
                <a:latin typeface="+mn-lt"/>
                <a:ea typeface="Halyard Text Book" pitchFamily="50" charset="0"/>
                <a:cs typeface="Halyard Text Book" pitchFamily="50" charset="0"/>
              </a:rPr>
              <a:t>Forvis Mazars is the brand name for the Forvis Mazars Global network (Forvis Mazars Global Limited) and its two independent members: Forvis Mazars, LLP in the United States and Forvis Mazars Group SC, an internationally integrated partnership operating in over 100 countries and territories. Forvis Mazars Global Limited is a Latin America private company limited by guarantee and does not provide any services to clients. Forvis Mazars LLP is the Latin America firm of Forvis Mazars Group. </a:t>
            </a:r>
            <a:endParaRPr lang="en-GB" sz="1000" dirty="0">
              <a:solidFill>
                <a:schemeClr val="bg1"/>
              </a:solidFill>
              <a:effectLst/>
              <a:latin typeface="+mn-lt"/>
              <a:ea typeface="Halyard Text Book" pitchFamily="50" charset="0"/>
              <a:cs typeface="Times New Roman" panose="02020603050405020304" pitchFamily="18" charset="0"/>
            </a:endParaRPr>
          </a:p>
          <a:p>
            <a:r>
              <a:rPr lang="en-GB" sz="1000" dirty="0">
                <a:solidFill>
                  <a:schemeClr val="bg1"/>
                </a:solidFill>
                <a:effectLst/>
                <a:latin typeface="+mn-lt"/>
                <a:ea typeface="Halyard Text Book" pitchFamily="50" charset="0"/>
                <a:cs typeface="Halyard Text Book" pitchFamily="50" charset="0"/>
              </a:rPr>
              <a:t>Visit </a:t>
            </a:r>
            <a:r>
              <a:rPr lang="en-GB" sz="1000" dirty="0">
                <a:solidFill>
                  <a:schemeClr val="bg1"/>
                </a:solidFill>
                <a:effectLst/>
                <a:latin typeface="+mn-lt"/>
                <a:ea typeface="Halyard Text Book" pitchFamily="50" charset="0"/>
                <a:cs typeface="Halyard Text Book" pitchFamily="50" charset="0"/>
                <a:hlinkClick r:id="rId2">
                  <a:extLst>
                    <a:ext uri="{A12FA001-AC4F-418D-AE19-62706E023703}">
                      <ahyp:hlinkClr xmlns:ahyp="http://schemas.microsoft.com/office/drawing/2018/hyperlinkcolor" val="tx"/>
                    </a:ext>
                  </a:extLst>
                </a:hlinkClick>
              </a:rPr>
              <a:t>forvismazars.com/global</a:t>
            </a:r>
            <a:r>
              <a:rPr lang="en-GB" sz="1000" dirty="0">
                <a:solidFill>
                  <a:schemeClr val="bg1"/>
                </a:solidFill>
                <a:effectLst/>
                <a:latin typeface="+mn-lt"/>
                <a:ea typeface="Halyard Text Book" pitchFamily="50" charset="0"/>
                <a:cs typeface="Halyard Text Book" pitchFamily="50" charset="0"/>
              </a:rPr>
              <a:t> to learn more about the global network.</a:t>
            </a:r>
            <a:endParaRPr lang="en-GB" sz="1000" kern="100" spc="-20" baseline="0" dirty="0">
              <a:solidFill>
                <a:schemeClr val="bg1"/>
              </a:solidFill>
              <a:effectLst/>
              <a:latin typeface="+mn-lt"/>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502FB8B-D3A2-F9C8-DA92-2CCEF5F95246}"/>
              </a:ext>
            </a:extLst>
          </p:cNvPr>
          <p:cNvSpPr txBox="1"/>
          <p:nvPr userDrawn="1"/>
        </p:nvSpPr>
        <p:spPr>
          <a:xfrm>
            <a:off x="8194261" y="1444666"/>
            <a:ext cx="3692939" cy="3077766"/>
          </a:xfrm>
          <a:prstGeom prst="rect">
            <a:avLst/>
          </a:prstGeom>
          <a:noFill/>
        </p:spPr>
        <p:txBody>
          <a:bodyPr wrap="square" lIns="0" tIns="0" rIns="0" bIns="0" rtlCol="0">
            <a:noAutofit/>
          </a:bodyPr>
          <a:lstStyle/>
          <a:p>
            <a:pPr>
              <a:lnSpc>
                <a:spcPct val="100000"/>
              </a:lnSpc>
            </a:pPr>
            <a:r>
              <a:rPr lang="en-GB" sz="1200" b="1" dirty="0">
                <a:solidFill>
                  <a:schemeClr val="bg1"/>
                </a:solidFill>
                <a:hlinkClick r:id="rId3">
                  <a:extLst>
                    <a:ext uri="{A12FA001-AC4F-418D-AE19-62706E023703}">
                      <ahyp:hlinkClr xmlns:ahyp="http://schemas.microsoft.com/office/drawing/2018/hyperlinkcolor" val="tx"/>
                    </a:ext>
                  </a:extLst>
                </a:hlinkClick>
              </a:rPr>
              <a:t>LinkedIn</a:t>
            </a:r>
            <a:endParaRPr lang="en-GB" sz="1200" b="1" dirty="0">
              <a:solidFill>
                <a:schemeClr val="bg1"/>
              </a:solidFill>
            </a:endParaRPr>
          </a:p>
          <a:p>
            <a:pPr>
              <a:lnSpc>
                <a:spcPct val="100000"/>
              </a:lnSpc>
            </a:pPr>
            <a:endParaRPr lang="en-GB" sz="1200" b="1" dirty="0">
              <a:solidFill>
                <a:schemeClr val="bg1"/>
              </a:solidFill>
            </a:endParaRPr>
          </a:p>
          <a:p>
            <a:pPr>
              <a:lnSpc>
                <a:spcPct val="100000"/>
              </a:lnSpc>
            </a:pPr>
            <a:r>
              <a:rPr lang="en-GB" sz="1200" b="1" dirty="0">
                <a:solidFill>
                  <a:schemeClr val="bg1"/>
                </a:solidFill>
                <a:hlinkClick r:id="rId4">
                  <a:extLst>
                    <a:ext uri="{A12FA001-AC4F-418D-AE19-62706E023703}">
                      <ahyp:hlinkClr xmlns:ahyp="http://schemas.microsoft.com/office/drawing/2018/hyperlinkcolor" val="tx"/>
                    </a:ext>
                  </a:extLst>
                </a:hlinkClick>
              </a:rPr>
              <a:t>X (Twitter)</a:t>
            </a:r>
            <a:endParaRPr lang="en-GB" sz="1200" b="1" dirty="0">
              <a:solidFill>
                <a:schemeClr val="bg1"/>
              </a:solidFill>
            </a:endParaRPr>
          </a:p>
          <a:p>
            <a:pPr>
              <a:lnSpc>
                <a:spcPct val="100000"/>
              </a:lnSpc>
            </a:pPr>
            <a:endParaRPr lang="en-GB" sz="1200" b="1" dirty="0">
              <a:solidFill>
                <a:schemeClr val="bg1"/>
              </a:solidFill>
            </a:endParaRPr>
          </a:p>
          <a:p>
            <a:pPr>
              <a:lnSpc>
                <a:spcPct val="100000"/>
              </a:lnSpc>
            </a:pPr>
            <a:r>
              <a:rPr lang="en-GB" sz="1200" b="1" dirty="0">
                <a:solidFill>
                  <a:schemeClr val="bg1"/>
                </a:solidFill>
                <a:hlinkClick r:id="rId5">
                  <a:extLst>
                    <a:ext uri="{A12FA001-AC4F-418D-AE19-62706E023703}">
                      <ahyp:hlinkClr xmlns:ahyp="http://schemas.microsoft.com/office/drawing/2018/hyperlinkcolor" val="tx"/>
                    </a:ext>
                  </a:extLst>
                </a:hlinkClick>
              </a:rPr>
              <a:t>Facebook</a:t>
            </a:r>
            <a:endParaRPr lang="en-GB" sz="1200" b="1" dirty="0">
              <a:solidFill>
                <a:schemeClr val="bg1"/>
              </a:solidFill>
            </a:endParaRPr>
          </a:p>
          <a:p>
            <a:pPr>
              <a:lnSpc>
                <a:spcPct val="100000"/>
              </a:lnSpc>
            </a:pPr>
            <a:endParaRPr lang="en-GB" sz="1200" b="1" dirty="0">
              <a:solidFill>
                <a:schemeClr val="bg1"/>
              </a:solidFill>
            </a:endParaRPr>
          </a:p>
          <a:p>
            <a:pPr>
              <a:lnSpc>
                <a:spcPct val="100000"/>
              </a:lnSpc>
            </a:pPr>
            <a:r>
              <a:rPr lang="en-GB" sz="1200" b="1" dirty="0">
                <a:solidFill>
                  <a:schemeClr val="bg1"/>
                </a:solidFill>
                <a:hlinkClick r:id="rId6">
                  <a:extLst>
                    <a:ext uri="{A12FA001-AC4F-418D-AE19-62706E023703}">
                      <ahyp:hlinkClr xmlns:ahyp="http://schemas.microsoft.com/office/drawing/2018/hyperlinkcolor" val="tx"/>
                    </a:ext>
                  </a:extLst>
                </a:hlinkClick>
              </a:rPr>
              <a:t>Instagram</a:t>
            </a:r>
            <a:endParaRPr lang="en-GB" sz="1200" b="1" dirty="0">
              <a:solidFill>
                <a:schemeClr val="bg1"/>
              </a:solidFill>
            </a:endParaRPr>
          </a:p>
          <a:p>
            <a:endParaRPr lang="en-GB" sz="1200" b="1" dirty="0">
              <a:solidFill>
                <a:schemeClr val="bg1"/>
              </a:solidFill>
            </a:endParaRPr>
          </a:p>
          <a:p>
            <a:pPr>
              <a:spcAft>
                <a:spcPts val="1200"/>
              </a:spcAft>
            </a:pPr>
            <a:r>
              <a:rPr lang="en-GB" sz="1200" b="1" dirty="0">
                <a:solidFill>
                  <a:schemeClr val="bg1"/>
                </a:solidFill>
              </a:rPr>
              <a:t>Find out more at </a:t>
            </a:r>
            <a:br>
              <a:rPr lang="en-GB" sz="1200" b="1" dirty="0">
                <a:solidFill>
                  <a:schemeClr val="bg1"/>
                </a:solidFill>
              </a:rPr>
            </a:br>
            <a:r>
              <a:rPr lang="en-GB" sz="1200" b="1" dirty="0">
                <a:solidFill>
                  <a:schemeClr val="bg1"/>
                </a:solidFill>
                <a:hlinkClick r:id="rId7">
                  <a:extLst>
                    <a:ext uri="{A12FA001-AC4F-418D-AE19-62706E023703}">
                      <ahyp:hlinkClr xmlns:ahyp="http://schemas.microsoft.com/office/drawing/2018/hyperlinkcolor" val="tx"/>
                    </a:ext>
                  </a:extLst>
                </a:hlinkClick>
              </a:rPr>
              <a:t>www.forvismazars.com/Latin America</a:t>
            </a:r>
            <a:endParaRPr lang="en-GB" sz="1200" b="1" dirty="0">
              <a:solidFill>
                <a:schemeClr val="bg1"/>
              </a:solidFill>
            </a:endParaRPr>
          </a:p>
        </p:txBody>
      </p:sp>
    </p:spTree>
    <p:extLst>
      <p:ext uri="{BB962C8B-B14F-4D97-AF65-F5344CB8AC3E}">
        <p14:creationId xmlns:p14="http://schemas.microsoft.com/office/powerpoint/2010/main" val="325392749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err="1">
                <a:solidFill>
                  <a:schemeClr val="bg1"/>
                </a:solidFill>
              </a:rPr>
              <a:t>Forvis</a:t>
            </a:r>
            <a:r>
              <a:rPr lang="en-GB" b="1">
                <a:solidFill>
                  <a:schemeClr val="bg1"/>
                </a:solidFill>
              </a:rPr>
              <a:t> Mazars</a:t>
            </a:r>
          </a:p>
        </p:txBody>
      </p:sp>
      <p:sp>
        <p:nvSpPr>
          <p:cNvPr id="3" name="TextBox 2">
            <a:extLst>
              <a:ext uri="{FF2B5EF4-FFF2-40B4-BE49-F238E27FC236}">
                <a16:creationId xmlns:a16="http://schemas.microsoft.com/office/drawing/2014/main" id="{F6A8A48E-3DB5-8F57-1922-EFA1E893A99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GB"/>
              <a:t>Click to edit Master text styles</a:t>
            </a:r>
          </a:p>
          <a:p>
            <a:pPr lvl="1"/>
            <a:r>
              <a:rPr lang="en-GB"/>
              <a:t>Second level</a:t>
            </a:r>
          </a:p>
        </p:txBody>
      </p:sp>
      <p:grpSp>
        <p:nvGrpSpPr>
          <p:cNvPr id="7" name="Gruppieren 4">
            <a:extLst>
              <a:ext uri="{FF2B5EF4-FFF2-40B4-BE49-F238E27FC236}">
                <a16:creationId xmlns:a16="http://schemas.microsoft.com/office/drawing/2014/main" id="{091816A5-BD37-489B-D2B6-2E931BB6109A}"/>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8F632344-56D7-0FE9-7CC7-A953410D503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67DB1019-32A2-B27F-B69E-A59F6EC4E8C1}"/>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EC75B3C7-C0BF-C06A-7259-073AADCB63F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F539D7D3-F9E3-3C64-A2B8-68BC730C5E9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A4BC7DA0-2356-A666-C7B1-04A021761BD4}"/>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BCAC0528-D774-2869-78E8-D5992464700B}"/>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14E3DF9-4D81-0920-12B3-F98AE476EFE6}"/>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35F50D-0BA8-7023-F046-3376CE69D7B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311D18AC-7BA1-0080-8301-3BA2AA0B5E05}"/>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7FBF8150-2700-0D05-A05E-98BF121A5E10}"/>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13CA858-01DD-D948-1929-16FDA2F8CF2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878BB63-0766-B99F-A211-9CBDD1748824}"/>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10" name="Footer Placeholder 4">
            <a:extLst>
              <a:ext uri="{FF2B5EF4-FFF2-40B4-BE49-F238E27FC236}">
                <a16:creationId xmlns:a16="http://schemas.microsoft.com/office/drawing/2014/main" id="{EDCE3D26-23AA-0CED-1CC4-5D7E6E3F7D03}"/>
              </a:ext>
            </a:extLst>
          </p:cNvPr>
          <p:cNvSpPr txBox="1">
            <a:spLocks/>
          </p:cNvSpPr>
          <p:nvPr userDrawn="1"/>
        </p:nvSpPr>
        <p:spPr>
          <a:xfrm>
            <a:off x="304800" y="5679950"/>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Forvis Mazars 2024. All rights reserved.</a:t>
            </a:r>
          </a:p>
        </p:txBody>
      </p:sp>
      <p:sp>
        <p:nvSpPr>
          <p:cNvPr id="24" name="TextBox 23">
            <a:extLst>
              <a:ext uri="{FF2B5EF4-FFF2-40B4-BE49-F238E27FC236}">
                <a16:creationId xmlns:a16="http://schemas.microsoft.com/office/drawing/2014/main" id="{DBFEE257-DE03-600A-B7E1-1C8F6C802791}"/>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
        <p:nvSpPr>
          <p:cNvPr id="4" name="TextBox 3">
            <a:extLst>
              <a:ext uri="{FF2B5EF4-FFF2-40B4-BE49-F238E27FC236}">
                <a16:creationId xmlns:a16="http://schemas.microsoft.com/office/drawing/2014/main" id="{3E73FFBC-E790-80A3-2B74-169CC8699C5F}"/>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dirty="0">
                <a:solidFill>
                  <a:schemeClr val="bg1"/>
                </a:solidFill>
                <a:effectLst/>
                <a:latin typeface="+mn-lt"/>
                <a:ea typeface="Halyard Text Book" pitchFamily="50" charset="0"/>
                <a:cs typeface="Halyard Text Book" pitchFamily="50" charset="0"/>
              </a:rPr>
              <a:t>Forvis Mazars is the brand name for the Forvis Mazars Global network (Forvis Mazars Global Limited) and its two independent members: Forvis Mazars, LLP in the United States and Forvis Mazars Group SC, an internationally integrated partnership operating in over 100 countries and territories. Forvis Mazars Global Limited is a Latin America private company limited by guarantee and does not provide any services to clients. Forvis Mazars LLP is the Latin America firm of Forvis Mazars Group. </a:t>
            </a:r>
            <a:endParaRPr lang="en-GB" sz="1000" dirty="0">
              <a:solidFill>
                <a:schemeClr val="bg1"/>
              </a:solidFill>
              <a:effectLst/>
              <a:latin typeface="+mn-lt"/>
              <a:ea typeface="Halyard Text Book" pitchFamily="50" charset="0"/>
              <a:cs typeface="Times New Roman" panose="02020603050405020304" pitchFamily="18" charset="0"/>
            </a:endParaRPr>
          </a:p>
          <a:p>
            <a:r>
              <a:rPr lang="en-GB" sz="1000" dirty="0">
                <a:solidFill>
                  <a:schemeClr val="bg1"/>
                </a:solidFill>
                <a:effectLst/>
                <a:latin typeface="+mn-lt"/>
                <a:ea typeface="Halyard Text Book" pitchFamily="50" charset="0"/>
                <a:cs typeface="Halyard Text Book" pitchFamily="50" charset="0"/>
              </a:rPr>
              <a:t>Visit </a:t>
            </a:r>
            <a:r>
              <a:rPr lang="en-GB" sz="1000" dirty="0">
                <a:solidFill>
                  <a:schemeClr val="bg1"/>
                </a:solidFill>
                <a:effectLst/>
                <a:latin typeface="+mn-lt"/>
                <a:ea typeface="Halyard Text Book" pitchFamily="50" charset="0"/>
                <a:cs typeface="Halyard Text Book" pitchFamily="50" charset="0"/>
                <a:hlinkClick r:id="rId2">
                  <a:extLst>
                    <a:ext uri="{A12FA001-AC4F-418D-AE19-62706E023703}">
                      <ahyp:hlinkClr xmlns:ahyp="http://schemas.microsoft.com/office/drawing/2018/hyperlinkcolor" val="tx"/>
                    </a:ext>
                  </a:extLst>
                </a:hlinkClick>
              </a:rPr>
              <a:t>forvismazars.com/global</a:t>
            </a:r>
            <a:r>
              <a:rPr lang="en-GB" sz="1000" dirty="0">
                <a:solidFill>
                  <a:schemeClr val="bg1"/>
                </a:solidFill>
                <a:effectLst/>
                <a:latin typeface="+mn-lt"/>
                <a:ea typeface="Halyard Text Book" pitchFamily="50" charset="0"/>
                <a:cs typeface="Halyard Text Book" pitchFamily="50" charset="0"/>
              </a:rPr>
              <a:t> to learn more about the global network.</a:t>
            </a:r>
            <a:endParaRPr lang="en-GB" sz="1000" kern="100" spc="-20" baseline="0" dirty="0">
              <a:solidFill>
                <a:schemeClr val="bg1"/>
              </a:solidFill>
              <a:effectLst/>
              <a:latin typeface="+mn-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DE658EE-0FC4-EA0C-D03E-12909B3E8C13}"/>
              </a:ext>
            </a:extLst>
          </p:cNvPr>
          <p:cNvSpPr txBox="1"/>
          <p:nvPr userDrawn="1"/>
        </p:nvSpPr>
        <p:spPr>
          <a:xfrm>
            <a:off x="8194261" y="1444666"/>
            <a:ext cx="3692939" cy="3077766"/>
          </a:xfrm>
          <a:prstGeom prst="rect">
            <a:avLst/>
          </a:prstGeom>
          <a:noFill/>
        </p:spPr>
        <p:txBody>
          <a:bodyPr wrap="square" lIns="0" tIns="0" rIns="0" bIns="0" rtlCol="0">
            <a:noAutofit/>
          </a:bodyPr>
          <a:lstStyle/>
          <a:p>
            <a:pPr>
              <a:lnSpc>
                <a:spcPct val="100000"/>
              </a:lnSpc>
            </a:pPr>
            <a:r>
              <a:rPr lang="en-GB" sz="1200" b="1" dirty="0">
                <a:solidFill>
                  <a:schemeClr val="bg1"/>
                </a:solidFill>
                <a:hlinkClick r:id="rId3">
                  <a:extLst>
                    <a:ext uri="{A12FA001-AC4F-418D-AE19-62706E023703}">
                      <ahyp:hlinkClr xmlns:ahyp="http://schemas.microsoft.com/office/drawing/2018/hyperlinkcolor" val="tx"/>
                    </a:ext>
                  </a:extLst>
                </a:hlinkClick>
              </a:rPr>
              <a:t>LinkedIn</a:t>
            </a:r>
            <a:endParaRPr lang="en-GB" sz="1200" b="1" dirty="0">
              <a:solidFill>
                <a:schemeClr val="bg1"/>
              </a:solidFill>
            </a:endParaRPr>
          </a:p>
          <a:p>
            <a:pPr>
              <a:lnSpc>
                <a:spcPct val="100000"/>
              </a:lnSpc>
            </a:pPr>
            <a:endParaRPr lang="en-GB" sz="1200" b="1" dirty="0">
              <a:solidFill>
                <a:schemeClr val="bg1"/>
              </a:solidFill>
            </a:endParaRPr>
          </a:p>
          <a:p>
            <a:pPr>
              <a:lnSpc>
                <a:spcPct val="100000"/>
              </a:lnSpc>
            </a:pPr>
            <a:r>
              <a:rPr lang="en-GB" sz="1200" b="1" dirty="0">
                <a:solidFill>
                  <a:schemeClr val="bg1"/>
                </a:solidFill>
                <a:hlinkClick r:id="rId4">
                  <a:extLst>
                    <a:ext uri="{A12FA001-AC4F-418D-AE19-62706E023703}">
                      <ahyp:hlinkClr xmlns:ahyp="http://schemas.microsoft.com/office/drawing/2018/hyperlinkcolor" val="tx"/>
                    </a:ext>
                  </a:extLst>
                </a:hlinkClick>
              </a:rPr>
              <a:t>X (Twitter)</a:t>
            </a:r>
            <a:endParaRPr lang="en-GB" sz="1200" b="1" dirty="0">
              <a:solidFill>
                <a:schemeClr val="bg1"/>
              </a:solidFill>
            </a:endParaRPr>
          </a:p>
          <a:p>
            <a:pPr>
              <a:lnSpc>
                <a:spcPct val="100000"/>
              </a:lnSpc>
            </a:pPr>
            <a:endParaRPr lang="en-GB" sz="1200" b="1" dirty="0">
              <a:solidFill>
                <a:schemeClr val="bg1"/>
              </a:solidFill>
            </a:endParaRPr>
          </a:p>
          <a:p>
            <a:pPr>
              <a:lnSpc>
                <a:spcPct val="100000"/>
              </a:lnSpc>
            </a:pPr>
            <a:r>
              <a:rPr lang="en-GB" sz="1200" b="1" dirty="0">
                <a:solidFill>
                  <a:schemeClr val="bg1"/>
                </a:solidFill>
                <a:hlinkClick r:id="rId5">
                  <a:extLst>
                    <a:ext uri="{A12FA001-AC4F-418D-AE19-62706E023703}">
                      <ahyp:hlinkClr xmlns:ahyp="http://schemas.microsoft.com/office/drawing/2018/hyperlinkcolor" val="tx"/>
                    </a:ext>
                  </a:extLst>
                </a:hlinkClick>
              </a:rPr>
              <a:t>Facebook</a:t>
            </a:r>
            <a:endParaRPr lang="en-GB" sz="1200" b="1" dirty="0">
              <a:solidFill>
                <a:schemeClr val="bg1"/>
              </a:solidFill>
            </a:endParaRPr>
          </a:p>
          <a:p>
            <a:pPr>
              <a:lnSpc>
                <a:spcPct val="100000"/>
              </a:lnSpc>
            </a:pPr>
            <a:endParaRPr lang="en-GB" sz="1200" b="1" dirty="0">
              <a:solidFill>
                <a:schemeClr val="bg1"/>
              </a:solidFill>
            </a:endParaRPr>
          </a:p>
          <a:p>
            <a:pPr>
              <a:lnSpc>
                <a:spcPct val="100000"/>
              </a:lnSpc>
            </a:pPr>
            <a:r>
              <a:rPr lang="en-GB" sz="1200" b="1" dirty="0">
                <a:solidFill>
                  <a:schemeClr val="bg1"/>
                </a:solidFill>
                <a:hlinkClick r:id="rId6">
                  <a:extLst>
                    <a:ext uri="{A12FA001-AC4F-418D-AE19-62706E023703}">
                      <ahyp:hlinkClr xmlns:ahyp="http://schemas.microsoft.com/office/drawing/2018/hyperlinkcolor" val="tx"/>
                    </a:ext>
                  </a:extLst>
                </a:hlinkClick>
              </a:rPr>
              <a:t>Instagram</a:t>
            </a:r>
            <a:endParaRPr lang="en-GB" sz="1200" b="1" dirty="0">
              <a:solidFill>
                <a:schemeClr val="bg1"/>
              </a:solidFill>
            </a:endParaRPr>
          </a:p>
          <a:p>
            <a:endParaRPr lang="en-GB" sz="1200" b="1" dirty="0">
              <a:solidFill>
                <a:schemeClr val="bg1"/>
              </a:solidFill>
            </a:endParaRPr>
          </a:p>
          <a:p>
            <a:pPr>
              <a:spcAft>
                <a:spcPts val="1200"/>
              </a:spcAft>
            </a:pPr>
            <a:r>
              <a:rPr lang="en-GB" sz="1200" b="1" dirty="0">
                <a:solidFill>
                  <a:schemeClr val="bg1"/>
                </a:solidFill>
              </a:rPr>
              <a:t>Find out more at </a:t>
            </a:r>
            <a:br>
              <a:rPr lang="en-GB" sz="1200" b="1" dirty="0">
                <a:solidFill>
                  <a:schemeClr val="bg1"/>
                </a:solidFill>
              </a:rPr>
            </a:br>
            <a:r>
              <a:rPr lang="en-GB" sz="1200" b="1" dirty="0">
                <a:solidFill>
                  <a:schemeClr val="bg1"/>
                </a:solidFill>
                <a:hlinkClick r:id="rId7">
                  <a:extLst>
                    <a:ext uri="{A12FA001-AC4F-418D-AE19-62706E023703}">
                      <ahyp:hlinkClr xmlns:ahyp="http://schemas.microsoft.com/office/drawing/2018/hyperlinkcolor" val="tx"/>
                    </a:ext>
                  </a:extLst>
                </a:hlinkClick>
              </a:rPr>
              <a:t>www.forvismazars.com/Latin America</a:t>
            </a:r>
            <a:endParaRPr lang="en-GB" sz="1200" b="1" dirty="0">
              <a:solidFill>
                <a:schemeClr val="bg1"/>
              </a:solidFill>
            </a:endParaRPr>
          </a:p>
        </p:txBody>
      </p:sp>
    </p:spTree>
    <p:extLst>
      <p:ext uri="{BB962C8B-B14F-4D97-AF65-F5344CB8AC3E}">
        <p14:creationId xmlns:p14="http://schemas.microsoft.com/office/powerpoint/2010/main" val="390571028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 White background (without social media links)">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GB" noProof="0"/>
              <a:t>Click to edit Master text styles</a:t>
            </a:r>
          </a:p>
          <a:p>
            <a:pPr lvl="1"/>
            <a:r>
              <a:rPr lang="en-GB"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t>Forvis</a:t>
            </a:r>
            <a:r>
              <a:rPr lang="en-US" b="1" noProof="0"/>
              <a:t> Mazars</a:t>
            </a: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679950"/>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tx1"/>
                </a:solidFill>
              </a:rPr>
              <a:t>© </a:t>
            </a:r>
            <a:r>
              <a:rPr lang="en-GB" sz="1000" noProof="0" err="1">
                <a:solidFill>
                  <a:schemeClr val="tx1"/>
                </a:solidFill>
              </a:rPr>
              <a:t>Forvis</a:t>
            </a:r>
            <a:r>
              <a:rPr lang="en-GB" sz="1000" noProof="0">
                <a:solidFill>
                  <a:schemeClr val="tx1"/>
                </a:solidFill>
              </a:rPr>
              <a:t> Mazars 2024. All rights reserved.</a:t>
            </a:r>
          </a:p>
        </p:txBody>
      </p:sp>
      <p:pic>
        <p:nvPicPr>
          <p:cNvPr id="8" name="Grafik 11">
            <a:extLst>
              <a:ext uri="{FF2B5EF4-FFF2-40B4-BE49-F238E27FC236}">
                <a16:creationId xmlns:a16="http://schemas.microsoft.com/office/drawing/2014/main" id="{40D8D18D-A576-7317-B790-8565F1D3C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
        <p:nvSpPr>
          <p:cNvPr id="5" name="TextBox 4">
            <a:extLst>
              <a:ext uri="{FF2B5EF4-FFF2-40B4-BE49-F238E27FC236}">
                <a16:creationId xmlns:a16="http://schemas.microsoft.com/office/drawing/2014/main" id="{8182C1A8-AFFB-BD85-56B4-ED21462B80E7}"/>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dirty="0">
                <a:solidFill>
                  <a:schemeClr val="tx1"/>
                </a:solidFill>
                <a:effectLst/>
                <a:latin typeface="+mn-lt"/>
                <a:ea typeface="Halyard Text Book" pitchFamily="50" charset="0"/>
                <a:cs typeface="Halyard Text Book" pitchFamily="50" charset="0"/>
              </a:rPr>
              <a:t>Forvis Mazars is the brand name for the Forvis Mazars Global network (Forvis Mazars Global Limited) and its two independent members: Forvis Mazars, LLP in the United States and Forvis Mazars Group SC, an internationally integrated partnership operating in over 100 countries and territories. Forvis Mazars Global Limited is a Latin America private company limited by guarantee and does not provide any services to clients. Forvis Mazars LLP is the Latin America firm of Forvis Mazars Group. </a:t>
            </a:r>
            <a:endParaRPr lang="en-GB" sz="1000" dirty="0">
              <a:solidFill>
                <a:schemeClr val="tx1"/>
              </a:solidFill>
              <a:effectLst/>
              <a:latin typeface="+mn-lt"/>
              <a:ea typeface="Halyard Text Book" pitchFamily="50" charset="0"/>
              <a:cs typeface="Times New Roman" panose="02020603050405020304" pitchFamily="18" charset="0"/>
            </a:endParaRPr>
          </a:p>
          <a:p>
            <a:r>
              <a:rPr lang="en-GB" sz="1000" dirty="0">
                <a:solidFill>
                  <a:schemeClr val="tx1"/>
                </a:solidFill>
                <a:effectLst/>
                <a:latin typeface="+mn-lt"/>
                <a:ea typeface="Halyard Text Book" pitchFamily="50" charset="0"/>
                <a:cs typeface="Halyard Text Book" pitchFamily="50" charset="0"/>
              </a:rPr>
              <a:t>Visit </a:t>
            </a:r>
            <a:r>
              <a:rPr lang="en-GB" sz="1000" dirty="0">
                <a:solidFill>
                  <a:schemeClr val="tx1"/>
                </a:solidFill>
                <a:effectLst/>
                <a:latin typeface="+mn-lt"/>
                <a:ea typeface="Halyard Text Book" pitchFamily="50" charset="0"/>
                <a:cs typeface="Halyard Text Book" pitchFamily="50" charset="0"/>
                <a:hlinkClick r:id="rId3">
                  <a:extLst>
                    <a:ext uri="{A12FA001-AC4F-418D-AE19-62706E023703}">
                      <ahyp:hlinkClr xmlns:ahyp="http://schemas.microsoft.com/office/drawing/2018/hyperlinkcolor" val="tx"/>
                    </a:ext>
                  </a:extLst>
                </a:hlinkClick>
              </a:rPr>
              <a:t>forvismazars.com/global</a:t>
            </a:r>
            <a:r>
              <a:rPr lang="en-GB" sz="1000" dirty="0">
                <a:solidFill>
                  <a:schemeClr val="tx1"/>
                </a:solidFill>
                <a:effectLst/>
                <a:latin typeface="+mn-lt"/>
                <a:ea typeface="Halyard Text Book" pitchFamily="50" charset="0"/>
                <a:cs typeface="Halyard Text Book" pitchFamily="50" charset="0"/>
              </a:rPr>
              <a:t> to learn more about the global network.</a:t>
            </a:r>
            <a:endParaRPr lang="en-GB" sz="1000" kern="100" spc="-20" baseline="0" dirty="0">
              <a:solidFill>
                <a:schemeClr val="tx1"/>
              </a:solidFill>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59739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 True Blue background (without social media links)">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GB" noProof="0"/>
              <a:t>Click to edit Master text styles</a:t>
            </a:r>
          </a:p>
          <a:p>
            <a:pPr lvl="1"/>
            <a:r>
              <a:rPr lang="en-GB" noProof="0"/>
              <a:t>Second level</a:t>
            </a:r>
          </a:p>
        </p:txBody>
      </p:sp>
      <p:grpSp>
        <p:nvGrpSpPr>
          <p:cNvPr id="10" name="Gruppieren 4">
            <a:extLst>
              <a:ext uri="{FF2B5EF4-FFF2-40B4-BE49-F238E27FC236}">
                <a16:creationId xmlns:a16="http://schemas.microsoft.com/office/drawing/2014/main" id="{6444DCA7-76AE-14E4-AF09-3364A3F6CFA2}"/>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9D8ED99-1B8A-6735-55C2-A2E01099915D}"/>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86CF0E44-319A-A96A-8F98-F9330823D206}"/>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1D128114-D3B9-CED8-2772-5305726980D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2C085591-FBE0-3310-9EA1-8CC0F8BDC0B6}"/>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FD9891E-D3E1-39A4-3C13-6AF8943A0C9A}"/>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07FD17DD-F205-786D-9BDD-2D2B5EEF8F1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BFC3790-5B7F-850F-4D0E-38003DA8849A}"/>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9F8B4662-4C4C-5441-631A-2B748DD246E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FA9E71A6-99D3-2CFF-B1B1-2DE2FE197219}"/>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FF276700-0687-3895-59A6-B37CED253D2D}"/>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2FF2C670-6F23-F064-6229-E6522A83EE6B}"/>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63A41A46-F49E-4D5E-0193-A951BA1C431A}"/>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23" name="Footer Placeholder 4">
            <a:extLst>
              <a:ext uri="{FF2B5EF4-FFF2-40B4-BE49-F238E27FC236}">
                <a16:creationId xmlns:a16="http://schemas.microsoft.com/office/drawing/2014/main" id="{DA1B008C-2D3D-FD1F-783A-1F5A1FBE40BC}"/>
              </a:ext>
            </a:extLst>
          </p:cNvPr>
          <p:cNvSpPr txBox="1">
            <a:spLocks/>
          </p:cNvSpPr>
          <p:nvPr userDrawn="1"/>
        </p:nvSpPr>
        <p:spPr>
          <a:xfrm>
            <a:off x="304800" y="5679950"/>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Forvis Mazars 2024. All rights reserved.</a:t>
            </a:r>
          </a:p>
        </p:txBody>
      </p:sp>
      <p:sp>
        <p:nvSpPr>
          <p:cNvPr id="24" name="TextBox 23">
            <a:extLst>
              <a:ext uri="{FF2B5EF4-FFF2-40B4-BE49-F238E27FC236}">
                <a16:creationId xmlns:a16="http://schemas.microsoft.com/office/drawing/2014/main" id="{38618DB9-C760-A469-2F4F-71610F274330}"/>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
        <p:nvSpPr>
          <p:cNvPr id="3" name="TextBox 2">
            <a:extLst>
              <a:ext uri="{FF2B5EF4-FFF2-40B4-BE49-F238E27FC236}">
                <a16:creationId xmlns:a16="http://schemas.microsoft.com/office/drawing/2014/main" id="{F15A5296-1B73-FA67-185D-54F79FB0F997}"/>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dirty="0">
                <a:solidFill>
                  <a:schemeClr val="bg1"/>
                </a:solidFill>
                <a:effectLst/>
                <a:latin typeface="+mn-lt"/>
                <a:ea typeface="Halyard Text Book" pitchFamily="50" charset="0"/>
                <a:cs typeface="Halyard Text Book" pitchFamily="50" charset="0"/>
              </a:rPr>
              <a:t>Forvis Mazars is the brand name for the Forvis Mazars Global network (Forvis Mazars Global Limited) and its two independent members: Forvis Mazars, LLP in the United States and Forvis Mazars Group SC, an internationally integrated partnership operating in over 100 countries and territories. Forvis Mazars Global Limited is a Latin America private company limited by guarantee and does not provide any services to clients. Forvis Mazars LLP is the Latin America firm of Forvis Mazars Group. </a:t>
            </a:r>
            <a:endParaRPr lang="en-GB" sz="1000" dirty="0">
              <a:solidFill>
                <a:schemeClr val="bg1"/>
              </a:solidFill>
              <a:effectLst/>
              <a:latin typeface="+mn-lt"/>
              <a:ea typeface="Halyard Text Book" pitchFamily="50" charset="0"/>
              <a:cs typeface="Times New Roman" panose="02020603050405020304" pitchFamily="18" charset="0"/>
            </a:endParaRPr>
          </a:p>
          <a:p>
            <a:r>
              <a:rPr lang="en-GB" sz="1000" dirty="0">
                <a:solidFill>
                  <a:schemeClr val="bg1"/>
                </a:solidFill>
                <a:effectLst/>
                <a:latin typeface="+mn-lt"/>
                <a:ea typeface="Halyard Text Book" pitchFamily="50" charset="0"/>
                <a:cs typeface="Halyard Text Book" pitchFamily="50" charset="0"/>
              </a:rPr>
              <a:t>Visit </a:t>
            </a:r>
            <a:r>
              <a:rPr lang="en-GB" sz="1000" dirty="0">
                <a:solidFill>
                  <a:schemeClr val="bg1"/>
                </a:solidFill>
                <a:effectLst/>
                <a:latin typeface="+mn-lt"/>
                <a:ea typeface="Halyard Text Book" pitchFamily="50" charset="0"/>
                <a:cs typeface="Halyard Text Book" pitchFamily="50" charset="0"/>
                <a:hlinkClick r:id="rId2">
                  <a:extLst>
                    <a:ext uri="{A12FA001-AC4F-418D-AE19-62706E023703}">
                      <ahyp:hlinkClr xmlns:ahyp="http://schemas.microsoft.com/office/drawing/2018/hyperlinkcolor" val="tx"/>
                    </a:ext>
                  </a:extLst>
                </a:hlinkClick>
              </a:rPr>
              <a:t>forvismazars.com/global</a:t>
            </a:r>
            <a:r>
              <a:rPr lang="en-GB" sz="1000" dirty="0">
                <a:solidFill>
                  <a:schemeClr val="bg1"/>
                </a:solidFill>
                <a:effectLst/>
                <a:latin typeface="+mn-lt"/>
                <a:ea typeface="Halyard Text Book" pitchFamily="50" charset="0"/>
                <a:cs typeface="Halyard Text Book" pitchFamily="50" charset="0"/>
              </a:rPr>
              <a:t> to learn more about the global network.</a:t>
            </a:r>
            <a:endParaRPr lang="en-GB" sz="1000" kern="100" spc="-20" baseline="0" dirty="0">
              <a:solidFill>
                <a:schemeClr val="bg1"/>
              </a:solidFill>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003872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Iindigo background (without social media links)">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GB" noProof="0"/>
              <a:t>Click to edit Master text styles</a:t>
            </a:r>
          </a:p>
          <a:p>
            <a:pPr lvl="1"/>
            <a:r>
              <a:rPr lang="en-GB" noProof="0"/>
              <a:t>Second level</a:t>
            </a:r>
          </a:p>
        </p:txBody>
      </p:sp>
      <p:grpSp>
        <p:nvGrpSpPr>
          <p:cNvPr id="10" name="Gruppieren 4">
            <a:extLst>
              <a:ext uri="{FF2B5EF4-FFF2-40B4-BE49-F238E27FC236}">
                <a16:creationId xmlns:a16="http://schemas.microsoft.com/office/drawing/2014/main" id="{6600858C-044E-D467-95FF-4D8702D7C8FD}"/>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237FBE9F-E7E5-89E1-10BE-42983AEE81BF}"/>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70A2A876-9809-F9A0-5ADE-28D9E0D28834}"/>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7F50DE31-FF8B-006A-E904-FA745BF901F5}"/>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B9DA3AA6-8787-DF83-A9CD-2F9339325CDF}"/>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9D5B26A0-988D-ADD7-264F-4F69CAA40C47}"/>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9087F793-6FDA-9216-562F-CAFC24DC20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CA1A4E37-00E5-A4AB-295B-0F1B1CABAA38}"/>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671143A7-E075-AF6C-DC5D-F6F0B9323E48}"/>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1701761A-D466-6836-3FE0-86BEBC1A08D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3D5720FA-7265-0A9E-2775-EAA29B79B711}"/>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BDE3CED-D985-A5AF-3BB8-5EA739C8381A}"/>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949835D-3EFE-A7B4-098A-0AC2790E7CD3}"/>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5" name="TextBox 4">
            <a:extLst>
              <a:ext uri="{FF2B5EF4-FFF2-40B4-BE49-F238E27FC236}">
                <a16:creationId xmlns:a16="http://schemas.microsoft.com/office/drawing/2014/main" id="{9FEFF66C-CED4-BA6C-FB7A-02EBA09935A1}"/>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dirty="0">
                <a:solidFill>
                  <a:schemeClr val="bg1"/>
                </a:solidFill>
                <a:effectLst/>
                <a:latin typeface="+mn-lt"/>
                <a:ea typeface="Halyard Text Book" pitchFamily="50" charset="0"/>
                <a:cs typeface="Halyard Text Book" pitchFamily="50" charset="0"/>
              </a:rPr>
              <a:t>Forvis Mazars is the brand name for the Forvis Mazars Global network (Forvis Mazars Global Limited) and its two independent members: Forvis Mazars, LLP in the United States and Forvis Mazars Group SC, an internationally integrated partnership operating in over 100 countries and territories. Forvis Mazars Global Limited is a Latin America private company limited by guarantee and does not provide any services to clients. Forvis Mazars LLP is the Latin America firm of Forvis Mazars Group. </a:t>
            </a:r>
            <a:endParaRPr lang="en-GB" sz="1000" dirty="0">
              <a:solidFill>
                <a:schemeClr val="bg1"/>
              </a:solidFill>
              <a:effectLst/>
              <a:latin typeface="+mn-lt"/>
              <a:ea typeface="Halyard Text Book" pitchFamily="50" charset="0"/>
              <a:cs typeface="Times New Roman" panose="02020603050405020304" pitchFamily="18" charset="0"/>
            </a:endParaRPr>
          </a:p>
          <a:p>
            <a:r>
              <a:rPr lang="en-GB" sz="1000" dirty="0">
                <a:solidFill>
                  <a:schemeClr val="bg1"/>
                </a:solidFill>
                <a:effectLst/>
                <a:latin typeface="+mn-lt"/>
                <a:ea typeface="Halyard Text Book" pitchFamily="50" charset="0"/>
                <a:cs typeface="Halyard Text Book" pitchFamily="50" charset="0"/>
              </a:rPr>
              <a:t>Visit </a:t>
            </a:r>
            <a:r>
              <a:rPr lang="en-GB" sz="1000" dirty="0">
                <a:solidFill>
                  <a:schemeClr val="bg1"/>
                </a:solidFill>
                <a:effectLst/>
                <a:latin typeface="+mn-lt"/>
                <a:ea typeface="Halyard Text Book" pitchFamily="50" charset="0"/>
                <a:cs typeface="Halyard Text Book" pitchFamily="50" charset="0"/>
                <a:hlinkClick r:id="rId2">
                  <a:extLst>
                    <a:ext uri="{A12FA001-AC4F-418D-AE19-62706E023703}">
                      <ahyp:hlinkClr xmlns:ahyp="http://schemas.microsoft.com/office/drawing/2018/hyperlinkcolor" val="tx"/>
                    </a:ext>
                  </a:extLst>
                </a:hlinkClick>
              </a:rPr>
              <a:t>forvismazars.com/global</a:t>
            </a:r>
            <a:r>
              <a:rPr lang="en-GB" sz="1000" dirty="0">
                <a:solidFill>
                  <a:schemeClr val="bg1"/>
                </a:solidFill>
                <a:effectLst/>
                <a:latin typeface="+mn-lt"/>
                <a:ea typeface="Halyard Text Book" pitchFamily="50" charset="0"/>
                <a:cs typeface="Halyard Text Book" pitchFamily="50" charset="0"/>
              </a:rPr>
              <a:t> to learn more about the global network.</a:t>
            </a:r>
            <a:endParaRPr lang="en-GB" sz="1000" kern="100" spc="-20" baseline="0" dirty="0">
              <a:solidFill>
                <a:schemeClr val="bg1"/>
              </a:solidFill>
              <a:effectLst/>
              <a:latin typeface="+mn-lt"/>
              <a:ea typeface="Aptos" panose="020B0004020202020204" pitchFamily="34" charset="0"/>
              <a:cs typeface="Times New Roman" panose="02020603050405020304" pitchFamily="18" charset="0"/>
            </a:endParaRPr>
          </a:p>
        </p:txBody>
      </p:sp>
      <p:sp>
        <p:nvSpPr>
          <p:cNvPr id="23" name="Footer Placeholder 4">
            <a:extLst>
              <a:ext uri="{FF2B5EF4-FFF2-40B4-BE49-F238E27FC236}">
                <a16:creationId xmlns:a16="http://schemas.microsoft.com/office/drawing/2014/main" id="{97627F21-7B6E-A606-64EC-58D9C66F7AA1}"/>
              </a:ext>
            </a:extLst>
          </p:cNvPr>
          <p:cNvSpPr txBox="1">
            <a:spLocks/>
          </p:cNvSpPr>
          <p:nvPr userDrawn="1"/>
        </p:nvSpPr>
        <p:spPr>
          <a:xfrm>
            <a:off x="304800" y="5679950"/>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Forvis Mazars 2024. All rights reserved.</a:t>
            </a:r>
          </a:p>
        </p:txBody>
      </p:sp>
      <p:sp>
        <p:nvSpPr>
          <p:cNvPr id="24" name="TextBox 23">
            <a:extLst>
              <a:ext uri="{FF2B5EF4-FFF2-40B4-BE49-F238E27FC236}">
                <a16:creationId xmlns:a16="http://schemas.microsoft.com/office/drawing/2014/main" id="{5D87B074-EBFE-04CA-EA5F-E0206526A861}"/>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4675473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Date Placeholder 2">
            <a:extLst>
              <a:ext uri="{FF2B5EF4-FFF2-40B4-BE49-F238E27FC236}">
                <a16:creationId xmlns:a16="http://schemas.microsoft.com/office/drawing/2014/main" id="{EB2291E9-06DE-C958-3496-EAA88A0FB7BF}"/>
              </a:ext>
            </a:extLst>
          </p:cNvPr>
          <p:cNvSpPr>
            <a:spLocks noGrp="1"/>
          </p:cNvSpPr>
          <p:nvPr>
            <p:ph type="dt" sz="half" idx="10"/>
          </p:nvPr>
        </p:nvSpPr>
        <p:spPr>
          <a:xfrm>
            <a:off x="8560582" y="6417000"/>
            <a:ext cx="1260000" cy="270000"/>
          </a:xfrm>
        </p:spPr>
        <p:txBody>
          <a:bodyPr/>
          <a:lstStyle/>
          <a:p>
            <a:r>
              <a:rPr lang="en-US"/>
              <a:t>Date</a:t>
            </a:r>
            <a:endParaRPr lang="en-GB"/>
          </a:p>
        </p:txBody>
      </p:sp>
      <p:sp>
        <p:nvSpPr>
          <p:cNvPr id="8" name="Footer Placeholder 3">
            <a:extLst>
              <a:ext uri="{FF2B5EF4-FFF2-40B4-BE49-F238E27FC236}">
                <a16:creationId xmlns:a16="http://schemas.microsoft.com/office/drawing/2014/main" id="{66378DEF-8079-1F7A-89C4-B7B68B33F7A2}"/>
              </a:ext>
            </a:extLst>
          </p:cNvPr>
          <p:cNvSpPr>
            <a:spLocks noGrp="1"/>
          </p:cNvSpPr>
          <p:nvPr>
            <p:ph type="ftr" sz="quarter" idx="11"/>
          </p:nvPr>
        </p:nvSpPr>
        <p:spPr>
          <a:xfrm>
            <a:off x="1200036" y="6417000"/>
            <a:ext cx="6069127" cy="270000"/>
          </a:xfrm>
        </p:spPr>
        <p:txBody>
          <a:bodyPr/>
          <a:lstStyle/>
          <a:p>
            <a:r>
              <a:rPr lang="en-GB"/>
              <a:t>Title</a:t>
            </a:r>
          </a:p>
        </p:txBody>
      </p:sp>
      <p:sp>
        <p:nvSpPr>
          <p:cNvPr id="9" name="Slide Number Placeholder 4">
            <a:extLst>
              <a:ext uri="{FF2B5EF4-FFF2-40B4-BE49-F238E27FC236}">
                <a16:creationId xmlns:a16="http://schemas.microsoft.com/office/drawing/2014/main" id="{6AD6058E-5C13-C1A8-DC53-6CD7E0BCAFAF}"/>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a:t>
            </a:fld>
            <a:endParaRPr lang="en-GB"/>
          </a:p>
        </p:txBody>
      </p:sp>
    </p:spTree>
    <p:extLst>
      <p:ext uri="{BB962C8B-B14F-4D97-AF65-F5344CB8AC3E}">
        <p14:creationId xmlns:p14="http://schemas.microsoft.com/office/powerpoint/2010/main" val="25977451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5">
    <p:bg>
      <p:bgPr>
        <a:solidFill>
          <a:schemeClr val="tx2"/>
        </a:solidFill>
        <a:effectLst/>
      </p:bgPr>
    </p:bg>
    <p:spTree>
      <p:nvGrpSpPr>
        <p:cNvPr id="1" name=""/>
        <p:cNvGrpSpPr/>
        <p:nvPr/>
      </p:nvGrpSpPr>
      <p:grpSpPr>
        <a:xfrm>
          <a:off x="0" y="0"/>
          <a:ext cx="0" cy="0"/>
          <a:chOff x="0" y="0"/>
          <a:chExt cx="0" cy="0"/>
        </a:xfrm>
      </p:grpSpPr>
      <p:pic>
        <p:nvPicPr>
          <p:cNvPr id="10" name="Picture 9" descr="A bridge with arches and a body of water&#10;&#10;Description automatically generated">
            <a:extLst>
              <a:ext uri="{FF2B5EF4-FFF2-40B4-BE49-F238E27FC236}">
                <a16:creationId xmlns:a16="http://schemas.microsoft.com/office/drawing/2014/main" id="{9A13D504-A754-8469-21D4-BBB2BAB76E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grpSp>
        <p:nvGrpSpPr>
          <p:cNvPr id="7" name="Gruppieren 4">
            <a:extLst>
              <a:ext uri="{FF2B5EF4-FFF2-40B4-BE49-F238E27FC236}">
                <a16:creationId xmlns:a16="http://schemas.microsoft.com/office/drawing/2014/main" id="{896058C6-59EF-7FF4-FC6F-F9FED024BB3C}"/>
              </a:ext>
            </a:extLst>
          </p:cNvPr>
          <p:cNvGrpSpPr>
            <a:grpSpLocks noChangeAspect="1"/>
          </p:cNvGrpSpPr>
          <p:nvPr userDrawn="1"/>
        </p:nvGrpSpPr>
        <p:grpSpPr>
          <a:xfrm>
            <a:off x="10811963" y="6165234"/>
            <a:ext cx="1080000" cy="453765"/>
            <a:chOff x="1721984" y="2257682"/>
            <a:chExt cx="7247953" cy="3045250"/>
          </a:xfrm>
        </p:grpSpPr>
        <p:sp>
          <p:nvSpPr>
            <p:cNvPr id="8" name="Freihandform: Form 5">
              <a:extLst>
                <a:ext uri="{FF2B5EF4-FFF2-40B4-BE49-F238E27FC236}">
                  <a16:creationId xmlns:a16="http://schemas.microsoft.com/office/drawing/2014/main" id="{F35D3F7C-1E2A-5E1C-BA59-85AFEE7607AB}"/>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9" name="Freihandform: Form 7">
              <a:extLst>
                <a:ext uri="{FF2B5EF4-FFF2-40B4-BE49-F238E27FC236}">
                  <a16:creationId xmlns:a16="http://schemas.microsoft.com/office/drawing/2014/main" id="{602E3AA9-808E-E0E7-18A3-6A189D961178}"/>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2" name="Freihandform: Form 9">
              <a:extLst>
                <a:ext uri="{FF2B5EF4-FFF2-40B4-BE49-F238E27FC236}">
                  <a16:creationId xmlns:a16="http://schemas.microsoft.com/office/drawing/2014/main" id="{C9123806-AB4B-2C2A-0F3E-0E4F98D85578}"/>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3" name="Freihandform: Form 11">
              <a:extLst>
                <a:ext uri="{FF2B5EF4-FFF2-40B4-BE49-F238E27FC236}">
                  <a16:creationId xmlns:a16="http://schemas.microsoft.com/office/drawing/2014/main" id="{41EB2DAB-ACE6-3BBC-F02D-B4945BF49558}"/>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4" name="Freihandform: Form 12">
              <a:extLst>
                <a:ext uri="{FF2B5EF4-FFF2-40B4-BE49-F238E27FC236}">
                  <a16:creationId xmlns:a16="http://schemas.microsoft.com/office/drawing/2014/main" id="{3167F366-62F3-9735-481A-A36AAB4B15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5" name="Freihandform: Form 13">
              <a:extLst>
                <a:ext uri="{FF2B5EF4-FFF2-40B4-BE49-F238E27FC236}">
                  <a16:creationId xmlns:a16="http://schemas.microsoft.com/office/drawing/2014/main" id="{69C920B0-3C6C-3B11-32FC-23FDC2AF68E7}"/>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6" name="Freihandform: Form 14">
              <a:extLst>
                <a:ext uri="{FF2B5EF4-FFF2-40B4-BE49-F238E27FC236}">
                  <a16:creationId xmlns:a16="http://schemas.microsoft.com/office/drawing/2014/main" id="{5B10CF88-A1EA-15AA-8393-69A61075AD9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7" name="Freihandform: Form 15">
              <a:extLst>
                <a:ext uri="{FF2B5EF4-FFF2-40B4-BE49-F238E27FC236}">
                  <a16:creationId xmlns:a16="http://schemas.microsoft.com/office/drawing/2014/main" id="{37DBDD91-7C71-5295-6FBE-4C5334A4C49F}"/>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8" name="Freihandform: Form 16">
              <a:extLst>
                <a:ext uri="{FF2B5EF4-FFF2-40B4-BE49-F238E27FC236}">
                  <a16:creationId xmlns:a16="http://schemas.microsoft.com/office/drawing/2014/main" id="{0C951265-3EB5-5C9C-2173-84E38E5047C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9" name="Freihandform: Form 17">
              <a:extLst>
                <a:ext uri="{FF2B5EF4-FFF2-40B4-BE49-F238E27FC236}">
                  <a16:creationId xmlns:a16="http://schemas.microsoft.com/office/drawing/2014/main" id="{9D70ADE5-F2C3-1B51-8E1C-3F1218919A63}"/>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0" name="Freihandform: Form 18">
              <a:extLst>
                <a:ext uri="{FF2B5EF4-FFF2-40B4-BE49-F238E27FC236}">
                  <a16:creationId xmlns:a16="http://schemas.microsoft.com/office/drawing/2014/main" id="{7C7AB827-C0F9-7C59-1EBB-9EF0B644976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1" name="Freihandform: Form 19">
              <a:extLst>
                <a:ext uri="{FF2B5EF4-FFF2-40B4-BE49-F238E27FC236}">
                  <a16:creationId xmlns:a16="http://schemas.microsoft.com/office/drawing/2014/main" id="{9C59B2AB-0A92-431C-3EBD-0C2A4A6C091E}"/>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
        <p:nvSpPr>
          <p:cNvPr id="4" name="TextBox 3">
            <a:extLst>
              <a:ext uri="{FF2B5EF4-FFF2-40B4-BE49-F238E27FC236}">
                <a16:creationId xmlns:a16="http://schemas.microsoft.com/office/drawing/2014/main" id="{2F23C315-E9D3-E85D-FDA8-A4722F106C10}"/>
              </a:ext>
            </a:extLst>
          </p:cNvPr>
          <p:cNvSpPr txBox="1"/>
          <p:nvPr userDrawn="1"/>
        </p:nvSpPr>
        <p:spPr>
          <a:xfrm>
            <a:off x="-3989272" y="304800"/>
            <a:ext cx="3692939" cy="1938992"/>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
        <p:nvSpPr>
          <p:cNvPr id="6" name="Supergraphic - shape">
            <a:extLst>
              <a:ext uri="{FF2B5EF4-FFF2-40B4-BE49-F238E27FC236}">
                <a16:creationId xmlns:a16="http://schemas.microsoft.com/office/drawing/2014/main" id="{4022B0EE-7E39-3339-9A66-E8F922276E23}"/>
              </a:ext>
            </a:extLst>
          </p:cNvPr>
          <p:cNvSpPr/>
          <p:nvPr userDrawn="1"/>
        </p:nvSpPr>
        <p:spPr>
          <a:xfrm>
            <a:off x="5770929" y="304800"/>
            <a:ext cx="4138546" cy="3871608"/>
          </a:xfrm>
          <a:prstGeom prst="parallelogram">
            <a:avLst>
              <a:gd name="adj" fmla="val 36136"/>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53451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a:t>Agenda</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41926403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w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8560582" y="6417000"/>
            <a:ext cx="1260000" cy="270000"/>
          </a:xfrm>
          <a:prstGeom prst="rect">
            <a:avLst/>
          </a:prstGeom>
        </p:spPr>
        <p:txBody>
          <a:bodyPr vert="horz" lIns="0" tIns="45720" rIns="0" bIns="45720" rtlCol="0" anchor="ctr"/>
          <a:lstStyle>
            <a:lvl1pPr algn="r">
              <a:defRPr sz="1000">
                <a:solidFill>
                  <a:schemeClr val="tx1"/>
                </a:solidFill>
              </a:defRPr>
            </a:lvl1pPr>
          </a:lstStyle>
          <a:p>
            <a:r>
              <a:rPr lang="en-US"/>
              <a:t>Date</a:t>
            </a:r>
            <a:endParaRPr lang="en-GB"/>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1200036" y="6417000"/>
            <a:ext cx="6069127" cy="270000"/>
          </a:xfrm>
          <a:prstGeom prst="rect">
            <a:avLst/>
          </a:prstGeom>
        </p:spPr>
        <p:txBody>
          <a:bodyPr vert="horz" lIns="0" tIns="45720" rIns="0" bIns="45720" rtlCol="0" anchor="ctr"/>
          <a:lstStyle>
            <a:lvl1pPr algn="ctr">
              <a:defRPr sz="1000">
                <a:solidFill>
                  <a:schemeClr val="tx1"/>
                </a:solidFill>
              </a:defRPr>
            </a:lvl1pPr>
          </a:lstStyle>
          <a:p>
            <a:r>
              <a:rPr lang="en-GB"/>
              <a:t>Title</a:t>
            </a:r>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GB" smtClean="0"/>
              <a:pPr/>
              <a:t>‹#›</a:t>
            </a:fld>
            <a:endParaRPr lang="en-GB"/>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GB" sz="80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GB" sz="80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GB" sz="80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GB" sz="800">
                <a:solidFill>
                  <a:schemeClr val="tx1"/>
                </a:solidFill>
              </a:rPr>
              <a:t>Subtitle position</a:t>
            </a:r>
          </a:p>
        </p:txBody>
      </p:sp>
      <p:pic>
        <p:nvPicPr>
          <p:cNvPr id="8" name="Grafik 11">
            <a:extLst>
              <a:ext uri="{FF2B5EF4-FFF2-40B4-BE49-F238E27FC236}">
                <a16:creationId xmlns:a16="http://schemas.microsoft.com/office/drawing/2014/main" id="{5469F5F3-C99F-2E93-A1EB-1758A92F8191}"/>
              </a:ext>
            </a:extLst>
          </p:cNvPr>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6" r:id="rId3"/>
    <p:sldLayoutId id="2147483724" r:id="rId4"/>
    <p:sldLayoutId id="2147483725" r:id="rId5"/>
    <p:sldLayoutId id="2147483726" r:id="rId6"/>
    <p:sldLayoutId id="2147483729" r:id="rId7"/>
    <p:sldLayoutId id="2147483730" r:id="rId8"/>
    <p:sldLayoutId id="2147483651" r:id="rId9"/>
    <p:sldLayoutId id="2147483652" r:id="rId10"/>
    <p:sldLayoutId id="2147483653" r:id="rId11"/>
    <p:sldLayoutId id="2147483660" r:id="rId12"/>
    <p:sldLayoutId id="2147483662" r:id="rId13"/>
    <p:sldLayoutId id="2147483661" r:id="rId14"/>
    <p:sldLayoutId id="2147483654" r:id="rId15"/>
    <p:sldLayoutId id="2147483656" r:id="rId16"/>
    <p:sldLayoutId id="2147483655" r:id="rId17"/>
    <p:sldLayoutId id="2147483657" r:id="rId18"/>
    <p:sldLayoutId id="2147483659" r:id="rId19"/>
    <p:sldLayoutId id="2147483658" r:id="rId20"/>
    <p:sldLayoutId id="2147483663" r:id="rId21"/>
    <p:sldLayoutId id="2147483664" r:id="rId22"/>
    <p:sldLayoutId id="2147483665" r:id="rId23"/>
    <p:sldLayoutId id="2147483666" r:id="rId24"/>
    <p:sldLayoutId id="2147483731" r:id="rId25"/>
    <p:sldLayoutId id="2147483667" r:id="rId26"/>
    <p:sldLayoutId id="2147483669" r:id="rId27"/>
    <p:sldLayoutId id="2147483668" r:id="rId28"/>
    <p:sldLayoutId id="2147483670" r:id="rId29"/>
    <p:sldLayoutId id="2147483672" r:id="rId30"/>
    <p:sldLayoutId id="2147483673" r:id="rId31"/>
    <p:sldLayoutId id="2147483674" r:id="rId32"/>
    <p:sldLayoutId id="2147483676" r:id="rId33"/>
    <p:sldLayoutId id="2147483677" r:id="rId34"/>
    <p:sldLayoutId id="2147483678" r:id="rId35"/>
    <p:sldLayoutId id="2147483679" r:id="rId36"/>
    <p:sldLayoutId id="2147483680" r:id="rId37"/>
    <p:sldLayoutId id="2147483681" r:id="rId38"/>
    <p:sldLayoutId id="2147483682" r:id="rId39"/>
    <p:sldLayoutId id="2147483683" r:id="rId40"/>
    <p:sldLayoutId id="2147483720" r:id="rId41"/>
    <p:sldLayoutId id="2147483721" r:id="rId42"/>
    <p:sldLayoutId id="2147483722" r:id="rId43"/>
    <p:sldLayoutId id="2147483723" r:id="rId44"/>
    <p:sldLayoutId id="2147483718" r:id="rId45"/>
    <p:sldLayoutId id="2147483719" r:id="rId46"/>
    <p:sldLayoutId id="2147483688" r:id="rId47"/>
    <p:sldLayoutId id="2147483689" r:id="rId48"/>
    <p:sldLayoutId id="2147483690" r:id="rId49"/>
    <p:sldLayoutId id="2147483713" r:id="rId50"/>
    <p:sldLayoutId id="2147483712" r:id="rId51"/>
    <p:sldLayoutId id="2147483691" r:id="rId52"/>
    <p:sldLayoutId id="2147483707" r:id="rId53"/>
    <p:sldLayoutId id="2147483708" r:id="rId54"/>
    <p:sldLayoutId id="2147483714" r:id="rId55"/>
    <p:sldLayoutId id="2147483715" r:id="rId56"/>
    <p:sldLayoutId id="2147483695" r:id="rId57"/>
    <p:sldLayoutId id="2147483696" r:id="rId58"/>
    <p:sldLayoutId id="2147483697" r:id="rId59"/>
    <p:sldLayoutId id="2147483698" r:id="rId60"/>
    <p:sldLayoutId id="2147483699" r:id="rId61"/>
    <p:sldLayoutId id="2147483700" r:id="rId62"/>
    <p:sldLayoutId id="2147483701" r:id="rId63"/>
    <p:sldLayoutId id="2147483702" r:id="rId64"/>
    <p:sldLayoutId id="2147483703" r:id="rId65"/>
    <p:sldLayoutId id="2147483704" r:id="rId66"/>
    <p:sldLayoutId id="2147483705" r:id="rId67"/>
    <p:sldLayoutId id="2147483735" r:id="rId68"/>
    <p:sldLayoutId id="2147483692" r:id="rId69"/>
    <p:sldLayoutId id="2147483716" r:id="rId70"/>
    <p:sldLayoutId id="2147483717" r:id="rId71"/>
    <p:sldLayoutId id="2147483732" r:id="rId72"/>
    <p:sldLayoutId id="2147483733" r:id="rId73"/>
    <p:sldLayoutId id="2147483734" r:id="rId74"/>
    <p:sldLayoutId id="2147483711" r:id="rId75"/>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748"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7.xml"/><Relationship Id="rId4" Type="http://schemas.openxmlformats.org/officeDocument/2006/relationships/chart" Target="../charts/chart45.xml"/></Relationships>
</file>

<file path=ppt/slides/_rels/slide4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mailto:Lorraine.Hackett@mazars.co.uk" TargetMode="External"/><Relationship Id="rId2" Type="http://schemas.openxmlformats.org/officeDocument/2006/relationships/notesSlide" Target="../notesSlides/notesSlide6.xml"/><Relationship Id="rId1" Type="http://schemas.openxmlformats.org/officeDocument/2006/relationships/slideLayout" Target="../slideLayouts/slideLayout69.xml"/><Relationship Id="rId4" Type="http://schemas.openxmlformats.org/officeDocument/2006/relationships/hyperlink" Target="mailto:Heather.McMaster@mazars.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A87-FF23-F52E-1F2C-B5BCA9429279}"/>
              </a:ext>
            </a:extLst>
          </p:cNvPr>
          <p:cNvSpPr>
            <a:spLocks noGrp="1"/>
          </p:cNvSpPr>
          <p:nvPr>
            <p:ph type="ctrTitle"/>
          </p:nvPr>
        </p:nvSpPr>
        <p:spPr/>
        <p:txBody>
          <a:bodyPr/>
          <a:lstStyle/>
          <a:p>
            <a:r>
              <a:rPr lang="en-GB" dirty="0"/>
              <a:t>C-suite barometer: outlook 2026</a:t>
            </a:r>
          </a:p>
        </p:txBody>
      </p:sp>
      <p:sp>
        <p:nvSpPr>
          <p:cNvPr id="3" name="Subtitle 2">
            <a:extLst>
              <a:ext uri="{FF2B5EF4-FFF2-40B4-BE49-F238E27FC236}">
                <a16:creationId xmlns:a16="http://schemas.microsoft.com/office/drawing/2014/main" id="{6B55D922-3CC8-F3A1-C5EF-A36D921AF5D3}"/>
              </a:ext>
            </a:extLst>
          </p:cNvPr>
          <p:cNvSpPr>
            <a:spLocks noGrp="1"/>
          </p:cNvSpPr>
          <p:nvPr>
            <p:ph type="subTitle" idx="1"/>
          </p:nvPr>
        </p:nvSpPr>
        <p:spPr/>
        <p:txBody>
          <a:bodyPr/>
          <a:lstStyle/>
          <a:p>
            <a:r>
              <a:rPr lang="en-GB" dirty="0"/>
              <a:t>Adapting in uncertainty</a:t>
            </a:r>
          </a:p>
        </p:txBody>
      </p:sp>
      <p:sp>
        <p:nvSpPr>
          <p:cNvPr id="5" name="Text Placeholder 4">
            <a:extLst>
              <a:ext uri="{FF2B5EF4-FFF2-40B4-BE49-F238E27FC236}">
                <a16:creationId xmlns:a16="http://schemas.microsoft.com/office/drawing/2014/main" id="{6CE8329C-1E26-4122-6C38-165A095DFD88}"/>
              </a:ext>
            </a:extLst>
          </p:cNvPr>
          <p:cNvSpPr>
            <a:spLocks noGrp="1"/>
          </p:cNvSpPr>
          <p:nvPr>
            <p:ph type="body" sz="quarter" idx="11"/>
          </p:nvPr>
        </p:nvSpPr>
        <p:spPr/>
        <p:txBody>
          <a:bodyPr/>
          <a:lstStyle/>
          <a:p>
            <a:r>
              <a:rPr lang="en-GB" dirty="0"/>
              <a:t>Latin America region – data findings and report</a:t>
            </a:r>
          </a:p>
        </p:txBody>
      </p:sp>
      <p:pic>
        <p:nvPicPr>
          <p:cNvPr id="8" name="Picture Placeholder 6">
            <a:extLst>
              <a:ext uri="{FF2B5EF4-FFF2-40B4-BE49-F238E27FC236}">
                <a16:creationId xmlns:a16="http://schemas.microsoft.com/office/drawing/2014/main" id="{C2A82EEC-BE43-3572-D121-11513D5EDE99}"/>
              </a:ext>
            </a:extLst>
          </p:cNvPr>
          <p:cNvPicPr>
            <a:picLocks noChangeAspect="1"/>
          </p:cNvPicPr>
          <p:nvPr/>
        </p:nvPicPr>
        <p:blipFill>
          <a:blip r:embed="rId2" cstate="email">
            <a:extLst>
              <a:ext uri="{28A0092B-C50C-407E-A947-70E740481C1C}">
                <a14:useLocalDpi xmlns:a14="http://schemas.microsoft.com/office/drawing/2010/main"/>
              </a:ext>
            </a:extLst>
          </a:blip>
          <a:srcRect l="30" r="30"/>
          <a:stretch/>
        </p:blipFill>
        <p:spPr>
          <a:xfrm>
            <a:off x="295240" y="248400"/>
            <a:ext cx="11591360" cy="3937200"/>
          </a:xfrm>
          <a:prstGeom prst="rect">
            <a:avLst/>
          </a:prstGeom>
          <a:solidFill>
            <a:schemeClr val="bg1">
              <a:lumMod val="95000"/>
            </a:schemeClr>
          </a:solidFill>
        </p:spPr>
      </p:pic>
    </p:spTree>
    <p:extLst>
      <p:ext uri="{BB962C8B-B14F-4D97-AF65-F5344CB8AC3E}">
        <p14:creationId xmlns:p14="http://schemas.microsoft.com/office/powerpoint/2010/main" val="10312595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0A56-D975-4ABF-E9B9-515D68A0B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EF3CC-BE54-3E3C-94D6-F77BBB71B99D}"/>
              </a:ext>
            </a:extLst>
          </p:cNvPr>
          <p:cNvSpPr>
            <a:spLocks noGrp="1"/>
          </p:cNvSpPr>
          <p:nvPr>
            <p:ph type="title"/>
          </p:nvPr>
        </p:nvSpPr>
        <p:spPr/>
        <p:txBody>
          <a:bodyPr/>
          <a:lstStyle/>
          <a:p>
            <a:r>
              <a:rPr lang="en-GB" dirty="0"/>
              <a:t>C-suite barometer: outlook 2026</a:t>
            </a:r>
          </a:p>
        </p:txBody>
      </p:sp>
      <p:sp>
        <p:nvSpPr>
          <p:cNvPr id="3" name="Text Placeholder 2">
            <a:extLst>
              <a:ext uri="{FF2B5EF4-FFF2-40B4-BE49-F238E27FC236}">
                <a16:creationId xmlns:a16="http://schemas.microsoft.com/office/drawing/2014/main" id="{7241D141-5B1B-C259-6CDC-1068AD246D7A}"/>
              </a:ext>
            </a:extLst>
          </p:cNvPr>
          <p:cNvSpPr>
            <a:spLocks noGrp="1"/>
          </p:cNvSpPr>
          <p:nvPr>
            <p:ph type="body" sz="quarter" idx="13"/>
          </p:nvPr>
        </p:nvSpPr>
        <p:spPr>
          <a:xfrm>
            <a:off x="305999" y="673200"/>
            <a:ext cx="7767483" cy="360000"/>
          </a:xfrm>
        </p:spPr>
        <p:txBody>
          <a:bodyPr/>
          <a:lstStyle/>
          <a:p>
            <a:r>
              <a:rPr lang="en-GB" dirty="0"/>
              <a:t>Barometer 2026: the Latin American C-suite agenda</a:t>
            </a:r>
          </a:p>
        </p:txBody>
      </p:sp>
      <p:sp>
        <p:nvSpPr>
          <p:cNvPr id="8" name="Date Placeholder 7">
            <a:extLst>
              <a:ext uri="{FF2B5EF4-FFF2-40B4-BE49-F238E27FC236}">
                <a16:creationId xmlns:a16="http://schemas.microsoft.com/office/drawing/2014/main" id="{70529827-0044-5F20-CC41-AB844F268317}"/>
              </a:ext>
            </a:extLst>
          </p:cNvPr>
          <p:cNvSpPr>
            <a:spLocks noGrp="1"/>
          </p:cNvSpPr>
          <p:nvPr>
            <p:ph type="dt" sz="half" idx="18"/>
          </p:nvPr>
        </p:nvSpPr>
        <p:spPr/>
        <p:txBody>
          <a:bodyPr/>
          <a:lstStyle/>
          <a:p>
            <a:r>
              <a:rPr lang="en-US" dirty="0"/>
              <a:t>December 2025</a:t>
            </a:r>
            <a:endParaRPr lang="en-GB" dirty="0"/>
          </a:p>
        </p:txBody>
      </p:sp>
      <p:sp>
        <p:nvSpPr>
          <p:cNvPr id="9" name="Footer Placeholder 8">
            <a:extLst>
              <a:ext uri="{FF2B5EF4-FFF2-40B4-BE49-F238E27FC236}">
                <a16:creationId xmlns:a16="http://schemas.microsoft.com/office/drawing/2014/main" id="{53CC7305-3126-C29F-F520-A3B82AD1C96E}"/>
              </a:ext>
            </a:extLst>
          </p:cNvPr>
          <p:cNvSpPr>
            <a:spLocks noGrp="1"/>
          </p:cNvSpPr>
          <p:nvPr>
            <p:ph type="ftr" sz="quarter" idx="19"/>
          </p:nvPr>
        </p:nvSpPr>
        <p:spPr/>
        <p:txBody>
          <a:bodyPr/>
          <a:lstStyle/>
          <a:p>
            <a:r>
              <a:rPr lang="en-GB" dirty="0"/>
              <a:t>C-suite barometer: outlook 2026</a:t>
            </a:r>
          </a:p>
        </p:txBody>
      </p:sp>
      <p:sp>
        <p:nvSpPr>
          <p:cNvPr id="10" name="Slide Number Placeholder 9">
            <a:extLst>
              <a:ext uri="{FF2B5EF4-FFF2-40B4-BE49-F238E27FC236}">
                <a16:creationId xmlns:a16="http://schemas.microsoft.com/office/drawing/2014/main" id="{4D7D9D91-900D-2246-68B1-3326FDCB30A5}"/>
              </a:ext>
            </a:extLst>
          </p:cNvPr>
          <p:cNvSpPr>
            <a:spLocks noGrp="1"/>
          </p:cNvSpPr>
          <p:nvPr>
            <p:ph type="sldNum" sz="quarter" idx="20"/>
          </p:nvPr>
        </p:nvSpPr>
        <p:spPr/>
        <p:txBody>
          <a:bodyPr/>
          <a:lstStyle/>
          <a:p>
            <a:fld id="{721C06D9-4617-44B0-8711-1EF1C439A609}" type="slidenum">
              <a:rPr lang="en-GB" smtClean="0"/>
              <a:pPr/>
              <a:t>10</a:t>
            </a:fld>
            <a:endParaRPr lang="en-GB"/>
          </a:p>
        </p:txBody>
      </p:sp>
      <p:sp>
        <p:nvSpPr>
          <p:cNvPr id="11" name="Text Placeholder 10">
            <a:extLst>
              <a:ext uri="{FF2B5EF4-FFF2-40B4-BE49-F238E27FC236}">
                <a16:creationId xmlns:a16="http://schemas.microsoft.com/office/drawing/2014/main" id="{3AD84F25-A0D3-4C11-9A0E-BBF41783311E}"/>
              </a:ext>
            </a:extLst>
          </p:cNvPr>
          <p:cNvSpPr>
            <a:spLocks noGrp="1"/>
          </p:cNvSpPr>
          <p:nvPr>
            <p:ph type="body" sz="quarter" idx="21"/>
          </p:nvPr>
        </p:nvSpPr>
        <p:spPr/>
        <p:txBody>
          <a:bodyPr/>
          <a:lstStyle/>
          <a:p>
            <a:r>
              <a:rPr lang="en-GB" dirty="0">
                <a:solidFill>
                  <a:schemeClr val="tx2"/>
                </a:solidFill>
              </a:rPr>
              <a:t>Top findings in Latin America from our global survey.</a:t>
            </a:r>
          </a:p>
        </p:txBody>
      </p:sp>
      <p:sp>
        <p:nvSpPr>
          <p:cNvPr id="16" name="Rectangle 15">
            <a:extLst>
              <a:ext uri="{FF2B5EF4-FFF2-40B4-BE49-F238E27FC236}">
                <a16:creationId xmlns:a16="http://schemas.microsoft.com/office/drawing/2014/main" id="{1DC386C2-5465-B3F1-C8EA-9C902406B90C}"/>
              </a:ext>
            </a:extLst>
          </p:cNvPr>
          <p:cNvSpPr/>
          <p:nvPr/>
        </p:nvSpPr>
        <p:spPr>
          <a:xfrm>
            <a:off x="551688" y="6100467"/>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B34FC8AA-695D-4ED6-EA6E-1C5C1D89F231}"/>
              </a:ext>
            </a:extLst>
          </p:cNvPr>
          <p:cNvGraphicFramePr>
            <a:graphicFrameLocks/>
          </p:cNvGraphicFramePr>
          <p:nvPr>
            <p:extLst>
              <p:ext uri="{D42A27DB-BD31-4B8C-83A1-F6EECF244321}">
                <p14:modId xmlns:p14="http://schemas.microsoft.com/office/powerpoint/2010/main" val="1685764504"/>
              </p:ext>
            </p:extLst>
          </p:nvPr>
        </p:nvGraphicFramePr>
        <p:xfrm>
          <a:off x="304725" y="1749628"/>
          <a:ext cx="5648324" cy="4206771"/>
        </p:xfrm>
        <a:graphic>
          <a:graphicData uri="http://schemas.openxmlformats.org/drawingml/2006/table">
            <a:tbl>
              <a:tblPr bandRow="1">
                <a:tableStyleId>{5C22544A-7EE6-4342-B048-85BDC9FD1C3A}</a:tableStyleId>
              </a:tblPr>
              <a:tblGrid>
                <a:gridCol w="952500">
                  <a:extLst>
                    <a:ext uri="{9D8B030D-6E8A-4147-A177-3AD203B41FA5}">
                      <a16:colId xmlns:a16="http://schemas.microsoft.com/office/drawing/2014/main" val="4196878459"/>
                    </a:ext>
                  </a:extLst>
                </a:gridCol>
                <a:gridCol w="4695824">
                  <a:extLst>
                    <a:ext uri="{9D8B030D-6E8A-4147-A177-3AD203B41FA5}">
                      <a16:colId xmlns:a16="http://schemas.microsoft.com/office/drawing/2014/main" val="1138530114"/>
                    </a:ext>
                  </a:extLst>
                </a:gridCol>
              </a:tblGrid>
              <a:tr h="1006017">
                <a:tc>
                  <a:txBody>
                    <a:bodyPr/>
                    <a:lstStyle/>
                    <a:p>
                      <a:pPr algn="ctr"/>
                      <a:r>
                        <a:rPr lang="en-GB" sz="2400" b="1" dirty="0">
                          <a:solidFill>
                            <a:schemeClr val="accent3"/>
                          </a:solidFill>
                        </a:rPr>
                        <a:t>75%</a:t>
                      </a:r>
                    </a:p>
                    <a:p>
                      <a:pPr algn="ctr"/>
                      <a:r>
                        <a:rPr lang="en-GB" sz="1600" b="0" dirty="0">
                          <a:solidFill>
                            <a:schemeClr val="tx2"/>
                          </a:solidFill>
                        </a:rPr>
                        <a:t>(89%)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Growth</a:t>
                      </a:r>
                      <a:r>
                        <a:rPr lang="en-GB" dirty="0"/>
                        <a:t>: three-quarters have growing revenues, but 14 points lower than last year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820084"/>
                  </a:ext>
                </a:extLst>
              </a:tr>
              <a:tr h="1006017">
                <a:tc>
                  <a:txBody>
                    <a:bodyPr/>
                    <a:lstStyle/>
                    <a:p>
                      <a:pPr marL="0" algn="ctr" defTabSz="914400" rtl="0" eaLnBrk="1" latinLnBrk="0" hangingPunct="1"/>
                      <a:r>
                        <a:rPr lang="en-GB" sz="2400" b="1" kern="1200" dirty="0">
                          <a:solidFill>
                            <a:schemeClr val="accent3"/>
                          </a:solidFill>
                          <a:latin typeface="+mn-lt"/>
                          <a:ea typeface="+mn-ea"/>
                          <a:cs typeface="+mn-cs"/>
                        </a:rPr>
                        <a:t>94%</a:t>
                      </a:r>
                    </a:p>
                    <a:p>
                      <a:pPr algn="ctr"/>
                      <a:r>
                        <a:rPr lang="en-GB" sz="1600" b="0" dirty="0">
                          <a:solidFill>
                            <a:schemeClr val="tx2"/>
                          </a:solidFill>
                        </a:rPr>
                        <a:t>(98%)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Optimism</a:t>
                      </a:r>
                      <a:r>
                        <a:rPr lang="en-GB" dirty="0"/>
                        <a:t>: extremely positive growth outlook, but 4 points lower than in 2025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9592208"/>
                  </a:ext>
                </a:extLst>
              </a:tr>
              <a:tr h="1006017">
                <a:tc>
                  <a:txBody>
                    <a:bodyPr/>
                    <a:lstStyle/>
                    <a:p>
                      <a:pPr marL="0" algn="ctr" defTabSz="914400" rtl="0" eaLnBrk="1" latinLnBrk="0" hangingPunct="1"/>
                      <a:r>
                        <a:rPr lang="en-GB" sz="2000" b="1" kern="1200" dirty="0">
                          <a:solidFill>
                            <a:schemeClr val="accent3"/>
                          </a:solidFill>
                          <a:latin typeface="+mn-lt"/>
                          <a:ea typeface="+mn-ea"/>
                          <a:cs typeface="+mn-cs"/>
                        </a:rPr>
                        <a:t>42%</a:t>
                      </a:r>
                    </a:p>
                    <a:p>
                      <a:pPr marL="0" algn="ctr" defTabSz="914400" rtl="0" eaLnBrk="1" latinLnBrk="0" hangingPunct="1"/>
                      <a:r>
                        <a:rPr lang="en-GB" sz="2000" b="1" kern="1200" dirty="0">
                          <a:solidFill>
                            <a:schemeClr val="accent3"/>
                          </a:solidFill>
                          <a:latin typeface="+mn-lt"/>
                          <a:ea typeface="+mn-ea"/>
                          <a:cs typeface="+mn-cs"/>
                        </a:rPr>
                        <a:t>30%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Economic uncertainty </a:t>
                      </a:r>
                      <a:r>
                        <a:rPr lang="en-GB" b="0" dirty="0"/>
                        <a:t>and </a:t>
                      </a:r>
                      <a:r>
                        <a:rPr lang="en-GB" b="1" dirty="0"/>
                        <a:t>increased competition/political instability</a:t>
                      </a:r>
                      <a:r>
                        <a:rPr lang="en-GB" dirty="0"/>
                        <a:t>: the top factors holding back growth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649025"/>
                  </a:ext>
                </a:extLst>
              </a:tr>
              <a:tr h="1006017">
                <a:tc>
                  <a:txBody>
                    <a:bodyPr/>
                    <a:lstStyle/>
                    <a:p>
                      <a:pPr marL="0" algn="ctr" defTabSz="914400" rtl="0" eaLnBrk="1" latinLnBrk="0" hangingPunct="1"/>
                      <a:r>
                        <a:rPr lang="en-GB" sz="2000" b="1" kern="1200" dirty="0">
                          <a:solidFill>
                            <a:schemeClr val="accent3"/>
                          </a:solidFill>
                          <a:latin typeface="+mn-lt"/>
                          <a:ea typeface="+mn-ea"/>
                          <a:cs typeface="+mn-cs"/>
                        </a:rPr>
                        <a:t>34%</a:t>
                      </a:r>
                    </a:p>
                    <a:p>
                      <a:pPr marL="0" algn="ctr" defTabSz="914400" rtl="0" eaLnBrk="1" latinLnBrk="0" hangingPunct="1"/>
                      <a:r>
                        <a:rPr lang="en-GB" sz="2000" b="1" kern="1200" dirty="0">
                          <a:solidFill>
                            <a:schemeClr val="accent3"/>
                          </a:solidFill>
                          <a:latin typeface="+mn-lt"/>
                          <a:ea typeface="+mn-ea"/>
                          <a:cs typeface="+mn-cs"/>
                        </a:rPr>
                        <a:t>29%</a:t>
                      </a:r>
                    </a:p>
                    <a:p>
                      <a:pPr marL="0" algn="ctr" defTabSz="914400" rtl="0" eaLnBrk="1" latinLnBrk="0" hangingPunct="1"/>
                      <a:r>
                        <a:rPr lang="en-GB" sz="2000" b="1" kern="1200" dirty="0">
                          <a:solidFill>
                            <a:schemeClr val="accent3"/>
                          </a:solidFill>
                          <a:latin typeface="+mn-lt"/>
                          <a:ea typeface="+mn-ea"/>
                          <a:cs typeface="+mn-cs"/>
                        </a:rPr>
                        <a:t>29%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Top strategic priorities</a:t>
                      </a:r>
                      <a:r>
                        <a:rPr lang="en-GB" dirty="0"/>
                        <a:t>: </a:t>
                      </a:r>
                    </a:p>
                    <a:p>
                      <a:r>
                        <a:rPr lang="en-GB" dirty="0"/>
                        <a:t>1) T</a:t>
                      </a:r>
                      <a:r>
                        <a:rPr lang="en-GB" b="0" i="0" dirty="0">
                          <a:solidFill>
                            <a:schemeClr val="tx1"/>
                          </a:solidFill>
                        </a:rPr>
                        <a:t>ransforming company IT/technology</a:t>
                      </a:r>
                    </a:p>
                    <a:p>
                      <a:r>
                        <a:rPr lang="en-GB" b="0" i="0" dirty="0">
                          <a:solidFill>
                            <a:schemeClr val="tx1"/>
                          </a:solidFill>
                        </a:rPr>
                        <a:t>=2) International expansion</a:t>
                      </a:r>
                    </a:p>
                    <a:p>
                      <a:r>
                        <a:rPr lang="en-GB" b="0" i="0" dirty="0">
                          <a:solidFill>
                            <a:schemeClr val="tx1"/>
                          </a:solidFill>
                        </a:rPr>
                        <a:t>=2) Restructuring/cost reduction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340039"/>
                  </a:ext>
                </a:extLst>
              </a:tr>
            </a:tbl>
          </a:graphicData>
        </a:graphic>
      </p:graphicFrame>
      <p:graphicFrame>
        <p:nvGraphicFramePr>
          <p:cNvPr id="20" name="Table 19">
            <a:extLst>
              <a:ext uri="{FF2B5EF4-FFF2-40B4-BE49-F238E27FC236}">
                <a16:creationId xmlns:a16="http://schemas.microsoft.com/office/drawing/2014/main" id="{7C20176C-12F9-FECD-9FA3-EDBEEEACF41C}"/>
              </a:ext>
            </a:extLst>
          </p:cNvPr>
          <p:cNvGraphicFramePr>
            <a:graphicFrameLocks/>
          </p:cNvGraphicFramePr>
          <p:nvPr>
            <p:extLst>
              <p:ext uri="{D42A27DB-BD31-4B8C-83A1-F6EECF244321}">
                <p14:modId xmlns:p14="http://schemas.microsoft.com/office/powerpoint/2010/main" val="1326769741"/>
              </p:ext>
            </p:extLst>
          </p:nvPr>
        </p:nvGraphicFramePr>
        <p:xfrm>
          <a:off x="6238800" y="1749628"/>
          <a:ext cx="5648400" cy="4389476"/>
        </p:xfrm>
        <a:graphic>
          <a:graphicData uri="http://schemas.openxmlformats.org/drawingml/2006/table">
            <a:tbl>
              <a:tblPr bandRow="1">
                <a:tableStyleId>{5C22544A-7EE6-4342-B048-85BDC9FD1C3A}</a:tableStyleId>
              </a:tblPr>
              <a:tblGrid>
                <a:gridCol w="954000">
                  <a:extLst>
                    <a:ext uri="{9D8B030D-6E8A-4147-A177-3AD203B41FA5}">
                      <a16:colId xmlns:a16="http://schemas.microsoft.com/office/drawing/2014/main" val="4214087093"/>
                    </a:ext>
                  </a:extLst>
                </a:gridCol>
                <a:gridCol w="4694400">
                  <a:extLst>
                    <a:ext uri="{9D8B030D-6E8A-4147-A177-3AD203B41FA5}">
                      <a16:colId xmlns:a16="http://schemas.microsoft.com/office/drawing/2014/main" val="840068235"/>
                    </a:ext>
                  </a:extLst>
                </a:gridCol>
              </a:tblGrid>
              <a:tr h="1006018">
                <a:tc>
                  <a:txBody>
                    <a:bodyPr/>
                    <a:lstStyle/>
                    <a:p>
                      <a:pPr marL="0" algn="ctr" defTabSz="914400" rtl="0" eaLnBrk="1" latinLnBrk="0" hangingPunct="1"/>
                      <a:r>
                        <a:rPr lang="en-GB" sz="2000" b="1" kern="1200" dirty="0">
                          <a:solidFill>
                            <a:schemeClr val="accent3"/>
                          </a:solidFill>
                          <a:latin typeface="+mn-lt"/>
                          <a:ea typeface="+mn-ea"/>
                          <a:cs typeface="+mn-cs"/>
                        </a:rPr>
                        <a:t>46%</a:t>
                      </a:r>
                    </a:p>
                    <a:p>
                      <a:pPr marL="0" algn="ctr" defTabSz="914400" rtl="0" eaLnBrk="1" latinLnBrk="0" hangingPunct="1"/>
                      <a:r>
                        <a:rPr lang="en-GB" sz="2000" b="1" kern="1200" dirty="0">
                          <a:solidFill>
                            <a:schemeClr val="accent3"/>
                          </a:solidFill>
                          <a:latin typeface="+mn-lt"/>
                          <a:ea typeface="+mn-ea"/>
                          <a:cs typeface="+mn-cs"/>
                        </a:rPr>
                        <a:t>36%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Trends</a:t>
                      </a:r>
                      <a:r>
                        <a:rPr lang="en-GB" dirty="0"/>
                        <a:t>: </a:t>
                      </a:r>
                      <a:r>
                        <a:rPr lang="en-GB" b="1" dirty="0"/>
                        <a:t>economic trends </a:t>
                      </a:r>
                      <a:r>
                        <a:rPr lang="en-GB" dirty="0"/>
                        <a:t>(46%) and </a:t>
                      </a:r>
                      <a:r>
                        <a:rPr lang="en-GB" b="1" dirty="0"/>
                        <a:t>artificial intelligence </a:t>
                      </a:r>
                      <a:r>
                        <a:rPr lang="en-GB" dirty="0"/>
                        <a:t>(36%) are the major trends affecting businesses in Latin America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1432752"/>
                  </a:ext>
                </a:extLst>
              </a:tr>
              <a:tr h="1006018">
                <a:tc>
                  <a:txBody>
                    <a:bodyPr/>
                    <a:lstStyle/>
                    <a:p>
                      <a:pPr marL="0" algn="ctr" defTabSz="914400" rtl="0" eaLnBrk="1" latinLnBrk="0" hangingPunct="1"/>
                      <a:r>
                        <a:rPr lang="en-GB" sz="2400" b="1" kern="1200" dirty="0">
                          <a:solidFill>
                            <a:schemeClr val="accent3"/>
                          </a:solidFill>
                          <a:latin typeface="+mn-lt"/>
                          <a:ea typeface="+mn-ea"/>
                          <a:cs typeface="+mn-cs"/>
                        </a:rPr>
                        <a:t>38%</a:t>
                      </a:r>
                    </a:p>
                    <a:p>
                      <a:pPr marL="0" algn="ctr" defTabSz="914400" rtl="0" eaLnBrk="1" latinLnBrk="0" hangingPunct="1"/>
                      <a:r>
                        <a:rPr lang="en-GB" sz="1600" b="0" kern="1200" dirty="0">
                          <a:solidFill>
                            <a:schemeClr val="tx2"/>
                          </a:solidFill>
                          <a:latin typeface="+mn-lt"/>
                          <a:ea typeface="+mn-ea"/>
                          <a:cs typeface="+mn-cs"/>
                        </a:rPr>
                        <a:t>(46%)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rPr>
                        <a:t>Confidence</a:t>
                      </a:r>
                      <a:r>
                        <a:rPr lang="en-GB" dirty="0">
                          <a:solidFill>
                            <a:schemeClr val="tx1"/>
                          </a:solidFill>
                        </a:rPr>
                        <a:t>: two in five Executives in Latin America are “very confident” they can manage key trends, down 8 points on 2025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156515"/>
                  </a:ext>
                </a:extLst>
              </a:tr>
              <a:tr h="1006018">
                <a:tc>
                  <a:txBody>
                    <a:bodyPr/>
                    <a:lstStyle/>
                    <a:p>
                      <a:pPr marL="0" algn="ctr" defTabSz="914400" rtl="0" eaLnBrk="1" latinLnBrk="0" hangingPunct="1"/>
                      <a:r>
                        <a:rPr lang="en-GB" sz="2400" b="1" kern="1200" dirty="0">
                          <a:solidFill>
                            <a:schemeClr val="accent3"/>
                          </a:solidFill>
                          <a:latin typeface="+mn-lt"/>
                          <a:ea typeface="+mn-ea"/>
                          <a:cs typeface="+mn-cs"/>
                        </a:rPr>
                        <a:t>69%</a:t>
                      </a:r>
                    </a:p>
                    <a:p>
                      <a:pPr marL="0" algn="ctr" defTabSz="914400" rtl="0" eaLnBrk="1" latinLnBrk="0" hangingPunct="1"/>
                      <a:r>
                        <a:rPr lang="en-GB" sz="1600" b="0" kern="1200" dirty="0">
                          <a:solidFill>
                            <a:schemeClr val="tx2"/>
                          </a:solidFill>
                          <a:latin typeface="+mn-lt"/>
                          <a:ea typeface="+mn-ea"/>
                          <a:cs typeface="+mn-cs"/>
                        </a:rPr>
                        <a:t>(75%)</a:t>
                      </a:r>
                      <a:endParaRPr lang="en-GB" sz="2400" b="0" kern="1200" dirty="0">
                        <a:solidFill>
                          <a:schemeClr val="tx2"/>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Financial investment</a:t>
                      </a:r>
                      <a:r>
                        <a:rPr lang="en-GB" dirty="0"/>
                        <a:t>: the proportion of businesses boosting financial investment is down 6 pts from 2025, averaged across activities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507810"/>
                  </a:ext>
                </a:extLst>
              </a:tr>
              <a:tr h="1006018">
                <a:tc>
                  <a:txBody>
                    <a:bodyPr/>
                    <a:lstStyle/>
                    <a:p>
                      <a:pPr marL="0" algn="ctr" defTabSz="914400" rtl="0" eaLnBrk="1" latinLnBrk="0" hangingPunct="1"/>
                      <a:r>
                        <a:rPr lang="en-GB" sz="2400" b="1" kern="1200" dirty="0">
                          <a:solidFill>
                            <a:schemeClr val="accent3"/>
                          </a:solidFill>
                          <a:latin typeface="+mn-lt"/>
                          <a:ea typeface="+mn-ea"/>
                          <a:cs typeface="+mn-cs"/>
                        </a:rPr>
                        <a:t>72%</a:t>
                      </a:r>
                    </a:p>
                    <a:p>
                      <a:pPr marL="0" algn="ctr" defTabSz="914400" rtl="0" eaLnBrk="1" latinLnBrk="0" hangingPunct="1"/>
                      <a:r>
                        <a:rPr lang="en-GB" sz="1600" b="0" kern="1200" dirty="0">
                          <a:solidFill>
                            <a:schemeClr val="tx2"/>
                          </a:solidFill>
                          <a:latin typeface="+mn-lt"/>
                          <a:ea typeface="+mn-ea"/>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dirty="0"/>
                        <a:t>Human capital investment</a:t>
                      </a:r>
                      <a:r>
                        <a:rPr lang="en-GB" dirty="0"/>
                        <a:t>: the proportion of businesses in Latin America boosting investment of human resources is 72%, in line with financial investment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333160"/>
                  </a:ext>
                </a:extLst>
              </a:tr>
            </a:tbl>
          </a:graphicData>
        </a:graphic>
      </p:graphicFrame>
      <p:sp>
        <p:nvSpPr>
          <p:cNvPr id="4" name="Rectangle 3">
            <a:extLst>
              <a:ext uri="{FF2B5EF4-FFF2-40B4-BE49-F238E27FC236}">
                <a16:creationId xmlns:a16="http://schemas.microsoft.com/office/drawing/2014/main" id="{43FF827B-7BD5-236F-FC48-D54E51AA6CF4}"/>
              </a:ext>
            </a:extLst>
          </p:cNvPr>
          <p:cNvSpPr/>
          <p:nvPr/>
        </p:nvSpPr>
        <p:spPr>
          <a:xfrm>
            <a:off x="4210209" y="6094660"/>
            <a:ext cx="2783134"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(XX%): bracketed figures show 2025 data</a:t>
            </a:r>
          </a:p>
        </p:txBody>
      </p:sp>
    </p:spTree>
    <p:extLst>
      <p:ext uri="{BB962C8B-B14F-4D97-AF65-F5344CB8AC3E}">
        <p14:creationId xmlns:p14="http://schemas.microsoft.com/office/powerpoint/2010/main" val="12088935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6F950B-0FA2-2DFE-94F1-FF5A7E04CBF6}"/>
              </a:ext>
            </a:extLst>
          </p:cNvPr>
          <p:cNvSpPr>
            <a:spLocks noGrp="1"/>
          </p:cNvSpPr>
          <p:nvPr>
            <p:ph type="title"/>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86BE75EB-3853-714D-9F71-2A7F4FBFC16A}"/>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11</a:t>
            </a:fld>
            <a:endParaRPr lang="en-GB"/>
          </a:p>
        </p:txBody>
      </p:sp>
      <p:sp>
        <p:nvSpPr>
          <p:cNvPr id="2" name="Text Placeholder 10">
            <a:extLst>
              <a:ext uri="{FF2B5EF4-FFF2-40B4-BE49-F238E27FC236}">
                <a16:creationId xmlns:a16="http://schemas.microsoft.com/office/drawing/2014/main" id="{9BAAC6E0-782D-AFF2-05E6-5D821DA98C01}"/>
              </a:ext>
            </a:extLst>
          </p:cNvPr>
          <p:cNvSpPr txBox="1">
            <a:spLocks/>
          </p:cNvSpPr>
          <p:nvPr/>
        </p:nvSpPr>
        <p:spPr>
          <a:xfrm>
            <a:off x="311965" y="2327216"/>
            <a:ext cx="11581199" cy="3722584"/>
          </a:xfrm>
          <a:prstGeom prst="rect">
            <a:avLst/>
          </a:prstGeom>
        </p:spPr>
        <p:txBody>
          <a:bodyPr vert="horz" lIns="0" tIns="0" rIns="0" bIns="0" rtlCol="0">
            <a:noAutofit/>
          </a:bodyPr>
          <a:lstStyle>
            <a:lvl1pPr marL="271463" indent="-271463" algn="l" defTabSz="914400" rtl="0" eaLnBrk="1" latinLnBrk="0" hangingPunct="1">
              <a:lnSpc>
                <a:spcPct val="105000"/>
              </a:lnSpc>
              <a:spcBef>
                <a:spcPts val="600"/>
              </a:spcBef>
              <a:spcAft>
                <a:spcPts val="600"/>
              </a:spcAft>
              <a:buClr>
                <a:schemeClr val="tx2"/>
              </a:buClr>
              <a:buFont typeface="+mj-lt"/>
              <a:buAutoNum type="arabicPeriod"/>
              <a:defRPr sz="1800" kern="1200">
                <a:solidFill>
                  <a:schemeClr val="tx1"/>
                </a:solidFill>
                <a:latin typeface="+mn-lt"/>
                <a:ea typeface="+mn-ea"/>
                <a:cs typeface="+mn-cs"/>
              </a:defRPr>
            </a:lvl1pPr>
            <a:lvl2pPr marL="625475" indent="-269875" algn="l" defTabSz="914400" rtl="0" eaLnBrk="1" latinLnBrk="0" hangingPunct="1">
              <a:lnSpc>
                <a:spcPct val="105000"/>
              </a:lnSpc>
              <a:spcBef>
                <a:spcPts val="0"/>
              </a:spcBef>
              <a:spcAft>
                <a:spcPts val="600"/>
              </a:spcAft>
              <a:buClr>
                <a:schemeClr val="tx2"/>
              </a:buClr>
              <a:buSzPct val="85000"/>
              <a:buFont typeface="+mj-lt"/>
              <a:buAutoNum type="arabicPeriod"/>
              <a:defRPr sz="1400" kern="1200">
                <a:solidFill>
                  <a:schemeClr val="tx1"/>
                </a:solidFill>
                <a:latin typeface="+mn-lt"/>
                <a:ea typeface="+mn-ea"/>
                <a:cs typeface="+mn-cs"/>
              </a:defRPr>
            </a:lvl2pPr>
            <a:lvl3pPr marL="808038" indent="-188913"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3pPr>
            <a:lvl4pPr marL="1165225" indent="-276225"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4pPr>
            <a:lvl5pPr marL="717550" indent="-361950" algn="l" defTabSz="914400" rtl="0" eaLnBrk="1" latinLnBrk="0" hangingPunct="1">
              <a:lnSpc>
                <a:spcPct val="105000"/>
              </a:lnSpc>
              <a:spcBef>
                <a:spcPts val="0"/>
              </a:spcBef>
              <a:spcAft>
                <a:spcPts val="600"/>
              </a:spcAft>
              <a:buClr>
                <a:schemeClr val="tx2"/>
              </a:buClr>
              <a:buSzPct val="70000"/>
              <a:buFont typeface="+mj-lt"/>
              <a:buAutoNum type="arabi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pPr>
            <a:r>
              <a:rPr lang="en-GB" sz="1200" b="1" dirty="0"/>
              <a:t>The outlook: </a:t>
            </a:r>
            <a:r>
              <a:rPr lang="en-GB" sz="1200" dirty="0"/>
              <a:t>More than nine in ten C-suite executives in Latin America are optimistic about next year’s growth, broadly in line with previous years. </a:t>
            </a:r>
          </a:p>
          <a:p>
            <a:pPr marL="0" indent="0">
              <a:buClr>
                <a:schemeClr val="tx1"/>
              </a:buClr>
              <a:buNone/>
            </a:pPr>
            <a:r>
              <a:rPr lang="en-GB" sz="1200" b="1" dirty="0"/>
              <a:t>Growth: </a:t>
            </a:r>
            <a:r>
              <a:rPr lang="en-GB" sz="1200" dirty="0"/>
              <a:t>Three-quarters report an increase in annual revenue; 14 points lower than 2025 and 12 points lower than 2024.    </a:t>
            </a:r>
          </a:p>
          <a:p>
            <a:pPr marL="0" indent="0">
              <a:buClr>
                <a:schemeClr val="tx1"/>
              </a:buClr>
              <a:buNone/>
            </a:pPr>
            <a:r>
              <a:rPr lang="en-GB" sz="1200" b="1" dirty="0"/>
              <a:t>Factors most likely to hold back growth: </a:t>
            </a:r>
            <a:r>
              <a:rPr lang="en-GB" sz="1200" dirty="0"/>
              <a:t>Executives in Latin America report economic uncertainty, increased competition and political tension/instability as the main factors holding back growth this year. </a:t>
            </a:r>
          </a:p>
          <a:p>
            <a:pPr marL="0" indent="0">
              <a:buClr>
                <a:schemeClr val="tx1"/>
              </a:buClr>
              <a:buNone/>
            </a:pPr>
            <a:r>
              <a:rPr lang="en-GB" sz="1200" b="1" dirty="0"/>
              <a:t>Trends having the biggest impact on businesses: </a:t>
            </a:r>
            <a:r>
              <a:rPr lang="en-GB" sz="1200" dirty="0"/>
              <a:t>Executives here report that AI and inflation/cost of living are the most important external trends they face – followed by new technologies and increased competition. </a:t>
            </a:r>
          </a:p>
          <a:p>
            <a:pPr marL="0" indent="0">
              <a:buClr>
                <a:schemeClr val="tx1"/>
              </a:buClr>
              <a:buNone/>
            </a:pPr>
            <a:r>
              <a:rPr lang="en-GB" sz="1200" b="1" dirty="0"/>
              <a:t>Confidence: </a:t>
            </a:r>
            <a:r>
              <a:rPr lang="en-GB" sz="1200" dirty="0"/>
              <a:t>The Latin America Confidence Index is 38%, down 8 points from 2025. Leaders here are most confident in their ability to manage sustainability requirements, AI and talent scarcity. </a:t>
            </a:r>
          </a:p>
          <a:p>
            <a:pPr marL="0" indent="0">
              <a:buClr>
                <a:schemeClr val="tx1"/>
              </a:buClr>
              <a:buNone/>
            </a:pPr>
            <a:r>
              <a:rPr lang="en-GB" sz="1200" b="1" dirty="0"/>
              <a:t>Investment: </a:t>
            </a:r>
            <a:r>
              <a:rPr lang="en-GB" sz="1200" dirty="0"/>
              <a:t>The Latin America Investment Index is 69%, down 6 points from 2025. Acquiring customers, AI implementation and IT systems/digitisation are leaders’ top areas for increased financial investment.</a:t>
            </a:r>
          </a:p>
          <a:p>
            <a:pPr marL="0" indent="0">
              <a:buClr>
                <a:schemeClr val="tx1"/>
              </a:buClr>
              <a:buNone/>
            </a:pPr>
            <a:r>
              <a:rPr lang="en-GB" sz="1200" b="1" dirty="0"/>
              <a:t>Top strategic priorities: </a:t>
            </a:r>
            <a:r>
              <a:rPr lang="en-GB" sz="1200" dirty="0"/>
              <a:t>Transforming company technology is the top strategic priority for leaders, followed by international expansion and restructuring/cost reduction. </a:t>
            </a:r>
          </a:p>
        </p:txBody>
      </p:sp>
      <p:sp>
        <p:nvSpPr>
          <p:cNvPr id="6" name="Text Placeholder 2">
            <a:extLst>
              <a:ext uri="{FF2B5EF4-FFF2-40B4-BE49-F238E27FC236}">
                <a16:creationId xmlns:a16="http://schemas.microsoft.com/office/drawing/2014/main" id="{28DA331B-56D4-AAE5-BA4F-636D7CA18CAB}"/>
              </a:ext>
            </a:extLst>
          </p:cNvPr>
          <p:cNvSpPr txBox="1">
            <a:spLocks/>
          </p:cNvSpPr>
          <p:nvPr/>
        </p:nvSpPr>
        <p:spPr>
          <a:xfrm>
            <a:off x="306000" y="673200"/>
            <a:ext cx="7397820" cy="360000"/>
          </a:xfrm>
          <a:prstGeom prst="rect">
            <a:avLst/>
          </a:prstGeom>
        </p:spPr>
        <p:txBody>
          <a:bodyPr vert="horz" lIns="0" tIns="0" rIns="0" bIns="0" rtlCol="0" anchor="ctr">
            <a:noAutofit/>
          </a:bodyPr>
          <a:lstStyle>
            <a:lvl1pPr indent="0">
              <a:lnSpc>
                <a:spcPct val="105000"/>
              </a:lnSpc>
              <a:spcBef>
                <a:spcPts val="0"/>
              </a:spcBef>
              <a:spcAft>
                <a:spcPts val="600"/>
              </a:spcAft>
              <a:buFont typeface="Arial" panose="020B0604020202020204" pitchFamily="34" charset="0"/>
              <a:buNone/>
              <a:defRPr sz="2400" b="1"/>
            </a:lvl1pPr>
            <a:lvl2pPr marL="360000" indent="-180975">
              <a:lnSpc>
                <a:spcPct val="105000"/>
              </a:lnSpc>
              <a:spcBef>
                <a:spcPts val="0"/>
              </a:spcBef>
              <a:spcAft>
                <a:spcPts val="600"/>
              </a:spcAft>
              <a:buSzPct val="85000"/>
              <a:buFont typeface="Arial" panose="020B0604020202020204" pitchFamily="34" charset="0"/>
              <a:buChar char="•"/>
              <a:defRPr sz="2400" b="1"/>
            </a:lvl2pPr>
            <a:lvl3pPr marL="538163" indent="-180975">
              <a:lnSpc>
                <a:spcPct val="105000"/>
              </a:lnSpc>
              <a:spcBef>
                <a:spcPts val="0"/>
              </a:spcBef>
              <a:spcAft>
                <a:spcPts val="600"/>
              </a:spcAft>
              <a:buSzPct val="70000"/>
              <a:buFont typeface="Arial" panose="020B0604020202020204" pitchFamily="34" charset="0"/>
              <a:buChar char="•"/>
              <a:defRPr sz="2400" b="1"/>
            </a:lvl3pPr>
            <a:lvl4pPr marL="720000" indent="-180975">
              <a:lnSpc>
                <a:spcPct val="105000"/>
              </a:lnSpc>
              <a:spcBef>
                <a:spcPts val="0"/>
              </a:spcBef>
              <a:spcAft>
                <a:spcPts val="600"/>
              </a:spcAft>
              <a:buSzPct val="70000"/>
              <a:buFont typeface="Arial" panose="020B0604020202020204" pitchFamily="34" charset="0"/>
              <a:buChar char="•"/>
              <a:defRPr sz="2400" b="1"/>
            </a:lvl4pPr>
            <a:lvl5pPr marL="900000" indent="-180975">
              <a:lnSpc>
                <a:spcPct val="105000"/>
              </a:lnSpc>
              <a:spcBef>
                <a:spcPts val="0"/>
              </a:spcBef>
              <a:spcAft>
                <a:spcPts val="600"/>
              </a:spcAft>
              <a:buSzPct val="70000"/>
              <a:buFont typeface="Arial" panose="020B0604020202020204" pitchFamily="34" charset="0"/>
              <a:buChar char="•"/>
              <a:defRPr sz="24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Executive Summary (1/3) – the outlook</a:t>
            </a:r>
            <a:endParaRPr lang="en-GB" dirty="0">
              <a:solidFill>
                <a:schemeClr val="accent1"/>
              </a:solidFill>
            </a:endParaRPr>
          </a:p>
        </p:txBody>
      </p:sp>
      <p:sp>
        <p:nvSpPr>
          <p:cNvPr id="3" name="Text Placeholder 6">
            <a:extLst>
              <a:ext uri="{FF2B5EF4-FFF2-40B4-BE49-F238E27FC236}">
                <a16:creationId xmlns:a16="http://schemas.microsoft.com/office/drawing/2014/main" id="{B580DC0F-D307-167D-8DCF-346AB1727B51}"/>
              </a:ext>
            </a:extLst>
          </p:cNvPr>
          <p:cNvSpPr txBox="1">
            <a:spLocks/>
          </p:cNvSpPr>
          <p:nvPr/>
        </p:nvSpPr>
        <p:spPr>
          <a:xfrm>
            <a:off x="311965" y="1424818"/>
            <a:ext cx="11738517" cy="334800"/>
          </a:xfrm>
          <a:prstGeom prst="rect">
            <a:avLst/>
          </a:prstGeom>
        </p:spPr>
        <p:txBody>
          <a:bodyPr vert="horz" lIns="0" tIns="0" rIns="0" bIns="0" rtlCol="0">
            <a:noAutofit/>
          </a:bodyPr>
          <a:lstStyle>
            <a:lvl1pPr marL="271463" indent="-271463" algn="l" defTabSz="914400" rtl="0" eaLnBrk="1" latinLnBrk="0" hangingPunct="1">
              <a:lnSpc>
                <a:spcPct val="105000"/>
              </a:lnSpc>
              <a:spcBef>
                <a:spcPts val="600"/>
              </a:spcBef>
              <a:spcAft>
                <a:spcPts val="600"/>
              </a:spcAft>
              <a:buClr>
                <a:schemeClr val="tx2"/>
              </a:buClr>
              <a:buFont typeface="+mj-lt"/>
              <a:buAutoNum type="arabicPeriod"/>
              <a:defRPr sz="1800" kern="1200">
                <a:solidFill>
                  <a:schemeClr val="tx1"/>
                </a:solidFill>
                <a:latin typeface="+mn-lt"/>
                <a:ea typeface="+mn-ea"/>
                <a:cs typeface="+mn-cs"/>
              </a:defRPr>
            </a:lvl1pPr>
            <a:lvl2pPr marL="625475" indent="-269875" algn="l" defTabSz="914400" rtl="0" eaLnBrk="1" latinLnBrk="0" hangingPunct="1">
              <a:lnSpc>
                <a:spcPct val="105000"/>
              </a:lnSpc>
              <a:spcBef>
                <a:spcPts val="0"/>
              </a:spcBef>
              <a:spcAft>
                <a:spcPts val="600"/>
              </a:spcAft>
              <a:buClr>
                <a:schemeClr val="tx2"/>
              </a:buClr>
              <a:buSzPct val="85000"/>
              <a:buFont typeface="+mj-lt"/>
              <a:buAutoNum type="arabicPeriod"/>
              <a:defRPr sz="1400" kern="1200">
                <a:solidFill>
                  <a:schemeClr val="tx1"/>
                </a:solidFill>
                <a:latin typeface="+mn-lt"/>
                <a:ea typeface="+mn-ea"/>
                <a:cs typeface="+mn-cs"/>
              </a:defRPr>
            </a:lvl2pPr>
            <a:lvl3pPr marL="808038" indent="-188913"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3pPr>
            <a:lvl4pPr marL="1165225" indent="-276225"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4pPr>
            <a:lvl5pPr marL="717550" indent="-361950" algn="l" defTabSz="914400" rtl="0" eaLnBrk="1" latinLnBrk="0" hangingPunct="1">
              <a:lnSpc>
                <a:spcPct val="105000"/>
              </a:lnSpc>
              <a:spcBef>
                <a:spcPts val="0"/>
              </a:spcBef>
              <a:spcAft>
                <a:spcPts val="600"/>
              </a:spcAft>
              <a:buClr>
                <a:schemeClr val="tx2"/>
              </a:buClr>
              <a:buSzPct val="70000"/>
              <a:buFont typeface="+mj-lt"/>
              <a:buAutoNum type="arabi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2"/>
                </a:solidFill>
              </a:rPr>
              <a:t>In a year when the proportion of businesses with growing revenues has fallen, economic uncertainty, increased competition and geopolitical headwinds present challenges for </a:t>
            </a:r>
            <a:r>
              <a:rPr lang="en-GB" sz="1600" dirty="0" err="1">
                <a:solidFill>
                  <a:schemeClr val="tx2"/>
                </a:solidFill>
              </a:rPr>
              <a:t>LatAm</a:t>
            </a:r>
            <a:r>
              <a:rPr lang="en-GB" sz="1600" dirty="0">
                <a:solidFill>
                  <a:schemeClr val="tx2"/>
                </a:solidFill>
              </a:rPr>
              <a:t> executives, whose confidence in managing big trends is down.</a:t>
            </a:r>
          </a:p>
        </p:txBody>
      </p:sp>
    </p:spTree>
    <p:extLst>
      <p:ext uri="{BB962C8B-B14F-4D97-AF65-F5344CB8AC3E}">
        <p14:creationId xmlns:p14="http://schemas.microsoft.com/office/powerpoint/2010/main" val="27444779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D70C-08AA-EF14-1BE1-7E115F7DF45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61D27FC-5D82-D8ED-B864-197066B1DDC8}"/>
              </a:ext>
            </a:extLst>
          </p:cNvPr>
          <p:cNvSpPr>
            <a:spLocks noGrp="1"/>
          </p:cNvSpPr>
          <p:nvPr>
            <p:ph type="title"/>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E36BC6FA-FEFF-2871-8AF7-F43EFBDDE8FF}"/>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12</a:t>
            </a:fld>
            <a:endParaRPr lang="en-GB"/>
          </a:p>
        </p:txBody>
      </p:sp>
      <p:sp>
        <p:nvSpPr>
          <p:cNvPr id="2" name="Text Placeholder 10">
            <a:extLst>
              <a:ext uri="{FF2B5EF4-FFF2-40B4-BE49-F238E27FC236}">
                <a16:creationId xmlns:a16="http://schemas.microsoft.com/office/drawing/2014/main" id="{BA15A8D2-1338-CDDF-C242-B0FB75334F03}"/>
              </a:ext>
            </a:extLst>
          </p:cNvPr>
          <p:cNvSpPr txBox="1">
            <a:spLocks/>
          </p:cNvSpPr>
          <p:nvPr/>
        </p:nvSpPr>
        <p:spPr>
          <a:xfrm>
            <a:off x="300037" y="1871336"/>
            <a:ext cx="11581200" cy="4443229"/>
          </a:xfrm>
          <a:prstGeom prst="rect">
            <a:avLst/>
          </a:prstGeom>
        </p:spPr>
        <p:txBody>
          <a:bodyPr vert="horz" lIns="0" tIns="0" rIns="0" bIns="0" rtlCol="0">
            <a:noAutofit/>
          </a:bodyPr>
          <a:lstStyle>
            <a:lvl1pPr marL="271463" indent="-271463" algn="l" defTabSz="914400" rtl="0" eaLnBrk="1" latinLnBrk="0" hangingPunct="1">
              <a:lnSpc>
                <a:spcPct val="105000"/>
              </a:lnSpc>
              <a:spcBef>
                <a:spcPts val="600"/>
              </a:spcBef>
              <a:spcAft>
                <a:spcPts val="600"/>
              </a:spcAft>
              <a:buClr>
                <a:schemeClr val="tx2"/>
              </a:buClr>
              <a:buFont typeface="+mj-lt"/>
              <a:buAutoNum type="arabicPeriod"/>
              <a:defRPr sz="1800" kern="1200">
                <a:solidFill>
                  <a:schemeClr val="tx1"/>
                </a:solidFill>
                <a:latin typeface="+mn-lt"/>
                <a:ea typeface="+mn-ea"/>
                <a:cs typeface="+mn-cs"/>
              </a:defRPr>
            </a:lvl1pPr>
            <a:lvl2pPr marL="625475" indent="-269875" algn="l" defTabSz="914400" rtl="0" eaLnBrk="1" latinLnBrk="0" hangingPunct="1">
              <a:lnSpc>
                <a:spcPct val="105000"/>
              </a:lnSpc>
              <a:spcBef>
                <a:spcPts val="0"/>
              </a:spcBef>
              <a:spcAft>
                <a:spcPts val="600"/>
              </a:spcAft>
              <a:buClr>
                <a:schemeClr val="tx2"/>
              </a:buClr>
              <a:buSzPct val="85000"/>
              <a:buFont typeface="+mj-lt"/>
              <a:buAutoNum type="arabicPeriod"/>
              <a:defRPr sz="1400" kern="1200">
                <a:solidFill>
                  <a:schemeClr val="tx1"/>
                </a:solidFill>
                <a:latin typeface="+mn-lt"/>
                <a:ea typeface="+mn-ea"/>
                <a:cs typeface="+mn-cs"/>
              </a:defRPr>
            </a:lvl2pPr>
            <a:lvl3pPr marL="808038" indent="-188913"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3pPr>
            <a:lvl4pPr marL="1165225" indent="-276225"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4pPr>
            <a:lvl5pPr marL="717550" indent="-361950" algn="l" defTabSz="914400" rtl="0" eaLnBrk="1" latinLnBrk="0" hangingPunct="1">
              <a:lnSpc>
                <a:spcPct val="105000"/>
              </a:lnSpc>
              <a:spcBef>
                <a:spcPts val="0"/>
              </a:spcBef>
              <a:spcAft>
                <a:spcPts val="600"/>
              </a:spcAft>
              <a:buClr>
                <a:schemeClr val="tx2"/>
              </a:buClr>
              <a:buSzPct val="70000"/>
              <a:buFont typeface="+mj-lt"/>
              <a:buAutoNum type="arabi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buClr>
              <a:buFont typeface="Arial" panose="020B0604020202020204" pitchFamily="34" charset="0"/>
              <a:buChar char="•"/>
            </a:pPr>
            <a:r>
              <a:rPr lang="en-GB" sz="1200" dirty="0"/>
              <a:t>Seven in ten leaders in Latin America report a technology transformation strategy this year; this is 18 points lower than reported in 2025. </a:t>
            </a:r>
          </a:p>
          <a:p>
            <a:pPr marL="285750" indent="-285750">
              <a:buClr>
                <a:schemeClr val="tx1"/>
              </a:buClr>
              <a:buFont typeface="Arial" panose="020B0604020202020204" pitchFamily="34" charset="0"/>
              <a:buChar char="•"/>
            </a:pPr>
            <a:r>
              <a:rPr lang="en-GB" sz="1200" dirty="0"/>
              <a:t>Executives in Latin America report that AI will have the greatest bearing on their technology transformations, followed by operational efficiency and data security. Consequently, they name AI as their top technology transformation priority (45%). This is followed by revenue growth, data infrastructure and operational agility. </a:t>
            </a:r>
          </a:p>
          <a:p>
            <a:pPr marL="285750" indent="-285750">
              <a:buClr>
                <a:schemeClr val="tx1"/>
              </a:buClr>
              <a:buFont typeface="Arial" panose="020B0604020202020204" pitchFamily="34" charset="0"/>
              <a:buChar char="•"/>
            </a:pPr>
            <a:r>
              <a:rPr lang="en-GB" sz="1200" dirty="0"/>
              <a:t>Across a range of potential digital transformation investments, they’re most confident in the ROI on AI, automation and cyber security/risk management.</a:t>
            </a:r>
          </a:p>
          <a:p>
            <a:pPr marL="0" indent="0">
              <a:buClr>
                <a:schemeClr val="tx1"/>
              </a:buClr>
              <a:buNone/>
            </a:pPr>
            <a:r>
              <a:rPr lang="en-GB" sz="1200" dirty="0">
                <a:solidFill>
                  <a:schemeClr val="tx2"/>
                </a:solidFill>
              </a:rPr>
              <a:t>The race to implement AI: artificial intelligence is reshaping businesses in Latin America both top-down and bottom-up: it is core to tech transformation strategies, restructuring workforces and already creating roles in companies</a:t>
            </a:r>
          </a:p>
          <a:p>
            <a:pPr marL="285750" indent="-285750">
              <a:buClr>
                <a:schemeClr val="tx1"/>
              </a:buClr>
              <a:buFont typeface="Arial" panose="020B0604020202020204" pitchFamily="34" charset="0"/>
              <a:buChar char="•"/>
            </a:pPr>
            <a:r>
              <a:rPr lang="en-GB" sz="1200" dirty="0"/>
              <a:t>Almost half of executives here report that AI is having a major impact on their company, in line with 2025. Four in five have already restructured their teams to implement it. </a:t>
            </a:r>
          </a:p>
          <a:p>
            <a:pPr marL="285750" indent="-285750">
              <a:buClr>
                <a:schemeClr val="tx1"/>
              </a:buClr>
              <a:buFont typeface="Arial" panose="020B0604020202020204" pitchFamily="34" charset="0"/>
              <a:buChar char="•"/>
            </a:pPr>
            <a:r>
              <a:rPr lang="en-GB" sz="1200" dirty="0"/>
              <a:t>The technology is driving significant workforce changes in Latin America, with a net additive effect: while a quarter of leaders report AI replacing jobs, half say it’s already creating some new roles in their company. </a:t>
            </a:r>
          </a:p>
          <a:p>
            <a:pPr marL="285750" indent="-285750">
              <a:buClr>
                <a:schemeClr val="tx1"/>
              </a:buClr>
              <a:buFont typeface="Arial" panose="020B0604020202020204" pitchFamily="34" charset="0"/>
              <a:buChar char="•"/>
            </a:pPr>
            <a:r>
              <a:rPr lang="en-GB" sz="1200" dirty="0"/>
              <a:t>Leaders here report a high uptake of AI across their companies. Employees are most likely to use it to improve customer experience, creativity and client relationships. leaders’ main motivations for using AI are operational optimisation and process automation, followed by better decision-making. </a:t>
            </a:r>
          </a:p>
          <a:p>
            <a:pPr marL="285750" indent="-285750">
              <a:buClr>
                <a:schemeClr val="tx1"/>
              </a:buClr>
              <a:buFont typeface="Arial" panose="020B0604020202020204" pitchFamily="34" charset="0"/>
              <a:buChar char="•"/>
            </a:pPr>
            <a:r>
              <a:rPr lang="en-GB" sz="1200" dirty="0"/>
              <a:t>16% of companies in Latin America (in line with 15% globally) currently invest more than a fifth of their budget in AI; 43% (vs. 35% globally) spend less than 10%. </a:t>
            </a:r>
          </a:p>
          <a:p>
            <a:pPr marL="285750" indent="-285750">
              <a:buClr>
                <a:schemeClr val="tx1"/>
              </a:buClr>
              <a:buFont typeface="Arial" panose="020B0604020202020204" pitchFamily="34" charset="0"/>
              <a:buChar char="•"/>
            </a:pPr>
            <a:r>
              <a:rPr lang="en-GB" sz="1200" dirty="0"/>
              <a:t>Half of C-suite leaders in the region report some ethical concerns about AI this year. The proportion with concerns is broadly in line with 2025, but significantly down from 2024.</a:t>
            </a:r>
          </a:p>
          <a:p>
            <a:pPr marL="285750" indent="-285750">
              <a:buClr>
                <a:schemeClr val="tx1"/>
              </a:buClr>
              <a:buFont typeface="Arial" panose="020B0604020202020204" pitchFamily="34" charset="0"/>
              <a:buChar char="•"/>
            </a:pPr>
            <a:endParaRPr lang="en-GB" sz="1200" dirty="0"/>
          </a:p>
        </p:txBody>
      </p:sp>
      <p:sp>
        <p:nvSpPr>
          <p:cNvPr id="6" name="Text Placeholder 2">
            <a:extLst>
              <a:ext uri="{FF2B5EF4-FFF2-40B4-BE49-F238E27FC236}">
                <a16:creationId xmlns:a16="http://schemas.microsoft.com/office/drawing/2014/main" id="{52460A44-544E-DD1B-B222-ADA96E751FC8}"/>
              </a:ext>
            </a:extLst>
          </p:cNvPr>
          <p:cNvSpPr txBox="1">
            <a:spLocks/>
          </p:cNvSpPr>
          <p:nvPr/>
        </p:nvSpPr>
        <p:spPr>
          <a:xfrm>
            <a:off x="306000" y="673199"/>
            <a:ext cx="10413412" cy="504219"/>
          </a:xfrm>
          <a:prstGeom prst="rect">
            <a:avLst/>
          </a:prstGeom>
        </p:spPr>
        <p:txBody>
          <a:bodyPr vert="horz" lIns="0" tIns="0" rIns="0" bIns="0" rtlCol="0" anchor="ctr">
            <a:noAutofit/>
          </a:bodyPr>
          <a:lstStyle>
            <a:lvl1pPr indent="0">
              <a:lnSpc>
                <a:spcPct val="105000"/>
              </a:lnSpc>
              <a:spcBef>
                <a:spcPts val="0"/>
              </a:spcBef>
              <a:spcAft>
                <a:spcPts val="600"/>
              </a:spcAft>
              <a:buFont typeface="Arial" panose="020B0604020202020204" pitchFamily="34" charset="0"/>
              <a:buNone/>
              <a:defRPr sz="2400" b="1"/>
            </a:lvl1pPr>
            <a:lvl2pPr marL="360000" indent="-180975">
              <a:lnSpc>
                <a:spcPct val="105000"/>
              </a:lnSpc>
              <a:spcBef>
                <a:spcPts val="0"/>
              </a:spcBef>
              <a:spcAft>
                <a:spcPts val="600"/>
              </a:spcAft>
              <a:buSzPct val="85000"/>
              <a:buFont typeface="Arial" panose="020B0604020202020204" pitchFamily="34" charset="0"/>
              <a:buChar char="•"/>
              <a:defRPr sz="2400" b="1"/>
            </a:lvl2pPr>
            <a:lvl3pPr marL="538163" indent="-180975">
              <a:lnSpc>
                <a:spcPct val="105000"/>
              </a:lnSpc>
              <a:spcBef>
                <a:spcPts val="0"/>
              </a:spcBef>
              <a:spcAft>
                <a:spcPts val="600"/>
              </a:spcAft>
              <a:buSzPct val="70000"/>
              <a:buFont typeface="Arial" panose="020B0604020202020204" pitchFamily="34" charset="0"/>
              <a:buChar char="•"/>
              <a:defRPr sz="2400" b="1"/>
            </a:lvl3pPr>
            <a:lvl4pPr marL="720000" indent="-180975">
              <a:lnSpc>
                <a:spcPct val="105000"/>
              </a:lnSpc>
              <a:spcBef>
                <a:spcPts val="0"/>
              </a:spcBef>
              <a:spcAft>
                <a:spcPts val="600"/>
              </a:spcAft>
              <a:buSzPct val="70000"/>
              <a:buFont typeface="Arial" panose="020B0604020202020204" pitchFamily="34" charset="0"/>
              <a:buChar char="•"/>
              <a:defRPr sz="2400" b="1"/>
            </a:lvl4pPr>
            <a:lvl5pPr marL="900000" indent="-180975">
              <a:lnSpc>
                <a:spcPct val="105000"/>
              </a:lnSpc>
              <a:spcBef>
                <a:spcPts val="0"/>
              </a:spcBef>
              <a:spcAft>
                <a:spcPts val="600"/>
              </a:spcAft>
              <a:buSzPct val="70000"/>
              <a:buFont typeface="Arial" panose="020B0604020202020204" pitchFamily="34" charset="0"/>
              <a:buChar char="•"/>
              <a:defRPr sz="24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Executive Summary (2/3) – Transformation through technology</a:t>
            </a:r>
            <a:endParaRPr lang="en-GB" dirty="0">
              <a:solidFill>
                <a:schemeClr val="accent1"/>
              </a:solidFill>
            </a:endParaRPr>
          </a:p>
        </p:txBody>
      </p:sp>
      <p:sp>
        <p:nvSpPr>
          <p:cNvPr id="4" name="Text Placeholder 6">
            <a:extLst>
              <a:ext uri="{FF2B5EF4-FFF2-40B4-BE49-F238E27FC236}">
                <a16:creationId xmlns:a16="http://schemas.microsoft.com/office/drawing/2014/main" id="{7904F169-FBD9-D97E-7725-3B65FCD75045}"/>
              </a:ext>
            </a:extLst>
          </p:cNvPr>
          <p:cNvSpPr txBox="1">
            <a:spLocks/>
          </p:cNvSpPr>
          <p:nvPr/>
        </p:nvSpPr>
        <p:spPr>
          <a:xfrm>
            <a:off x="311965" y="1279854"/>
            <a:ext cx="11738517" cy="334800"/>
          </a:xfrm>
          <a:prstGeom prst="rect">
            <a:avLst/>
          </a:prstGeom>
        </p:spPr>
        <p:txBody>
          <a:bodyPr vert="horz" lIns="0" tIns="0" rIns="0" bIns="0" rtlCol="0">
            <a:noAutofit/>
          </a:bodyPr>
          <a:lstStyle>
            <a:lvl1pPr marL="271463" indent="-271463" algn="l" defTabSz="914400" rtl="0" eaLnBrk="1" latinLnBrk="0" hangingPunct="1">
              <a:lnSpc>
                <a:spcPct val="105000"/>
              </a:lnSpc>
              <a:spcBef>
                <a:spcPts val="600"/>
              </a:spcBef>
              <a:spcAft>
                <a:spcPts val="600"/>
              </a:spcAft>
              <a:buClr>
                <a:schemeClr val="tx2"/>
              </a:buClr>
              <a:buFont typeface="+mj-lt"/>
              <a:buAutoNum type="arabicPeriod"/>
              <a:defRPr sz="1800" kern="1200">
                <a:solidFill>
                  <a:schemeClr val="tx1"/>
                </a:solidFill>
                <a:latin typeface="+mn-lt"/>
                <a:ea typeface="+mn-ea"/>
                <a:cs typeface="+mn-cs"/>
              </a:defRPr>
            </a:lvl1pPr>
            <a:lvl2pPr marL="625475" indent="-269875" algn="l" defTabSz="914400" rtl="0" eaLnBrk="1" latinLnBrk="0" hangingPunct="1">
              <a:lnSpc>
                <a:spcPct val="105000"/>
              </a:lnSpc>
              <a:spcBef>
                <a:spcPts val="0"/>
              </a:spcBef>
              <a:spcAft>
                <a:spcPts val="600"/>
              </a:spcAft>
              <a:buClr>
                <a:schemeClr val="tx2"/>
              </a:buClr>
              <a:buSzPct val="85000"/>
              <a:buFont typeface="+mj-lt"/>
              <a:buAutoNum type="arabicPeriod"/>
              <a:defRPr sz="1400" kern="1200">
                <a:solidFill>
                  <a:schemeClr val="tx1"/>
                </a:solidFill>
                <a:latin typeface="+mn-lt"/>
                <a:ea typeface="+mn-ea"/>
                <a:cs typeface="+mn-cs"/>
              </a:defRPr>
            </a:lvl2pPr>
            <a:lvl3pPr marL="808038" indent="-188913"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3pPr>
            <a:lvl4pPr marL="1165225" indent="-276225"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4pPr>
            <a:lvl5pPr marL="717550" indent="-361950" algn="l" defTabSz="914400" rtl="0" eaLnBrk="1" latinLnBrk="0" hangingPunct="1">
              <a:lnSpc>
                <a:spcPct val="105000"/>
              </a:lnSpc>
              <a:spcBef>
                <a:spcPts val="0"/>
              </a:spcBef>
              <a:spcAft>
                <a:spcPts val="600"/>
              </a:spcAft>
              <a:buClr>
                <a:schemeClr val="tx2"/>
              </a:buClr>
              <a:buSzPct val="70000"/>
              <a:buFont typeface="+mj-lt"/>
              <a:buAutoNum type="arabi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2"/>
                </a:solidFill>
              </a:rPr>
              <a:t>Tech transformation: a key area for Latin America investment, with operational efficiency and data security influencing their transformations alongside AI</a:t>
            </a:r>
          </a:p>
        </p:txBody>
      </p:sp>
    </p:spTree>
    <p:extLst>
      <p:ext uri="{BB962C8B-B14F-4D97-AF65-F5344CB8AC3E}">
        <p14:creationId xmlns:p14="http://schemas.microsoft.com/office/powerpoint/2010/main" val="26939172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8522E-83A5-8BA8-F87C-6880BD406BF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90670B5-6A39-1D08-58F9-29A95770FA2B}"/>
              </a:ext>
            </a:extLst>
          </p:cNvPr>
          <p:cNvSpPr>
            <a:spLocks noGrp="1"/>
          </p:cNvSpPr>
          <p:nvPr>
            <p:ph type="title"/>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80ADF8C7-418F-63C7-1357-A360D51692DB}"/>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13</a:t>
            </a:fld>
            <a:endParaRPr lang="en-GB"/>
          </a:p>
        </p:txBody>
      </p:sp>
      <p:sp>
        <p:nvSpPr>
          <p:cNvPr id="2" name="Text Placeholder 10">
            <a:extLst>
              <a:ext uri="{FF2B5EF4-FFF2-40B4-BE49-F238E27FC236}">
                <a16:creationId xmlns:a16="http://schemas.microsoft.com/office/drawing/2014/main" id="{018DD89F-4C09-23A4-B071-1CEA9C145D30}"/>
              </a:ext>
            </a:extLst>
          </p:cNvPr>
          <p:cNvSpPr txBox="1">
            <a:spLocks/>
          </p:cNvSpPr>
          <p:nvPr/>
        </p:nvSpPr>
        <p:spPr>
          <a:xfrm>
            <a:off x="304803" y="2098017"/>
            <a:ext cx="11581199" cy="4681537"/>
          </a:xfrm>
          <a:prstGeom prst="rect">
            <a:avLst/>
          </a:prstGeom>
        </p:spPr>
        <p:txBody>
          <a:bodyPr vert="horz" lIns="0" tIns="0" rIns="0" bIns="0" rtlCol="0">
            <a:noAutofit/>
          </a:bodyPr>
          <a:lstStyle>
            <a:lvl1pPr marL="271463" indent="-271463" algn="l" defTabSz="914400" rtl="0" eaLnBrk="1" latinLnBrk="0" hangingPunct="1">
              <a:lnSpc>
                <a:spcPct val="105000"/>
              </a:lnSpc>
              <a:spcBef>
                <a:spcPts val="600"/>
              </a:spcBef>
              <a:spcAft>
                <a:spcPts val="600"/>
              </a:spcAft>
              <a:buClr>
                <a:schemeClr val="tx2"/>
              </a:buClr>
              <a:buFont typeface="+mj-lt"/>
              <a:buAutoNum type="arabicPeriod"/>
              <a:defRPr sz="1800" kern="1200">
                <a:solidFill>
                  <a:schemeClr val="tx1"/>
                </a:solidFill>
                <a:latin typeface="+mn-lt"/>
                <a:ea typeface="+mn-ea"/>
                <a:cs typeface="+mn-cs"/>
              </a:defRPr>
            </a:lvl1pPr>
            <a:lvl2pPr marL="625475" indent="-269875" algn="l" defTabSz="914400" rtl="0" eaLnBrk="1" latinLnBrk="0" hangingPunct="1">
              <a:lnSpc>
                <a:spcPct val="105000"/>
              </a:lnSpc>
              <a:spcBef>
                <a:spcPts val="0"/>
              </a:spcBef>
              <a:spcAft>
                <a:spcPts val="600"/>
              </a:spcAft>
              <a:buClr>
                <a:schemeClr val="tx2"/>
              </a:buClr>
              <a:buSzPct val="85000"/>
              <a:buFont typeface="+mj-lt"/>
              <a:buAutoNum type="arabicPeriod"/>
              <a:defRPr sz="1400" kern="1200">
                <a:solidFill>
                  <a:schemeClr val="tx1"/>
                </a:solidFill>
                <a:latin typeface="+mn-lt"/>
                <a:ea typeface="+mn-ea"/>
                <a:cs typeface="+mn-cs"/>
              </a:defRPr>
            </a:lvl2pPr>
            <a:lvl3pPr marL="808038" indent="-188913"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3pPr>
            <a:lvl4pPr marL="1165225" indent="-276225"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4pPr>
            <a:lvl5pPr marL="717550" indent="-361950" algn="l" defTabSz="914400" rtl="0" eaLnBrk="1" latinLnBrk="0" hangingPunct="1">
              <a:lnSpc>
                <a:spcPct val="105000"/>
              </a:lnSpc>
              <a:spcBef>
                <a:spcPts val="0"/>
              </a:spcBef>
              <a:spcAft>
                <a:spcPts val="600"/>
              </a:spcAft>
              <a:buClr>
                <a:schemeClr val="tx2"/>
              </a:buClr>
              <a:buSzPct val="70000"/>
              <a:buFont typeface="+mj-lt"/>
              <a:buAutoNum type="arabi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buClr>
              <a:buFont typeface="Arial" panose="020B0604020202020204" pitchFamily="34" charset="0"/>
              <a:buChar char="•"/>
            </a:pPr>
            <a:r>
              <a:rPr lang="en-GB" sz="1200" dirty="0"/>
              <a:t>86% of C-suite leaders in the region are confident their firm can manage tariff-driven costs; two in five overall are “very” confident. </a:t>
            </a:r>
          </a:p>
          <a:p>
            <a:pPr marL="285750" indent="-285750">
              <a:buClr>
                <a:schemeClr val="tx1"/>
              </a:buClr>
              <a:buFont typeface="Arial" panose="020B0604020202020204" pitchFamily="34" charset="0"/>
              <a:buChar char="•"/>
            </a:pPr>
            <a:r>
              <a:rPr lang="en-GB" sz="1200" dirty="0"/>
              <a:t>Tariff changes have forced numerous changes on businesses in Latin America, as they have elsewhere globally. To mitigate changes to international trade tariffs in 2025, C-suite leaders are most likely to have increased prices and adapted their plans/offerings for new markets.</a:t>
            </a:r>
          </a:p>
          <a:p>
            <a:pPr marL="285750" indent="-285750">
              <a:buClr>
                <a:schemeClr val="tx1"/>
              </a:buClr>
              <a:buFont typeface="Arial" panose="020B0604020202020204" pitchFamily="34" charset="0"/>
              <a:buChar char="•"/>
            </a:pPr>
            <a:r>
              <a:rPr lang="en-GB" sz="1200" dirty="0"/>
              <a:t>The key operational shift to manage global trade disruption has been to diversify resources. Roughly equal proportions are consolidating services they offer in specific countries, and offshoring business service/support functions.  </a:t>
            </a:r>
          </a:p>
          <a:p>
            <a:pPr marL="285750" indent="-285750">
              <a:buClr>
                <a:schemeClr val="tx1"/>
              </a:buClr>
              <a:buFont typeface="Arial" panose="020B0604020202020204" pitchFamily="34" charset="0"/>
              <a:buChar char="•"/>
            </a:pPr>
            <a:r>
              <a:rPr lang="en-GB" sz="1200" dirty="0"/>
              <a:t>C-suite leaders’ main supply chain investment priorities are the integration of new technologies and international expansion. </a:t>
            </a:r>
          </a:p>
          <a:p>
            <a:pPr marL="639762" lvl="1" indent="-285750">
              <a:buClr>
                <a:schemeClr val="tx1"/>
              </a:buClr>
              <a:buFont typeface="Arial" panose="020B0604020202020204" pitchFamily="34" charset="0"/>
              <a:buChar char="•"/>
            </a:pPr>
            <a:endParaRPr lang="en-GB" sz="1200" dirty="0"/>
          </a:p>
          <a:p>
            <a:pPr marL="0" indent="0">
              <a:buNone/>
            </a:pPr>
            <a:r>
              <a:rPr lang="en-GB" sz="1600" dirty="0">
                <a:solidFill>
                  <a:schemeClr val="tx2"/>
                </a:solidFill>
              </a:rPr>
              <a:t>Revising international expansion plans: in the wake of geopolitical unrest and trade tariffs, leaders in Latin America are primarily targeting other destinations in the Americas</a:t>
            </a:r>
          </a:p>
          <a:p>
            <a:pPr>
              <a:buClr>
                <a:schemeClr val="tx1"/>
              </a:buClr>
              <a:buFont typeface="Arial" panose="020B0604020202020204" pitchFamily="34" charset="0"/>
              <a:buChar char="•"/>
            </a:pPr>
            <a:r>
              <a:rPr lang="en-GB" sz="1200" dirty="0"/>
              <a:t>More than four in five businesses have some international expansion plans. They are primarily targeting other destinations in the Americas: Brazil, USA, Canada, Mexico, Colombia and Chile. </a:t>
            </a:r>
          </a:p>
          <a:p>
            <a:pPr>
              <a:buClr>
                <a:schemeClr val="tx1"/>
              </a:buClr>
              <a:buFont typeface="Arial" panose="020B0604020202020204" pitchFamily="34" charset="0"/>
              <a:buChar char="•"/>
            </a:pPr>
            <a:r>
              <a:rPr lang="en-GB" sz="1200" dirty="0"/>
              <a:t>Almost three in five businesses here have added extra target countries to their expansion plans this year, outweighing the 39% who scaled back plans. Geopolitical instability/social unrest and trade tariffs are the key drivers of changes of plan.</a:t>
            </a:r>
          </a:p>
          <a:p>
            <a:pPr>
              <a:buClr>
                <a:schemeClr val="tx1"/>
              </a:buClr>
              <a:buFont typeface="Arial" panose="020B0604020202020204" pitchFamily="34" charset="0"/>
              <a:buChar char="•"/>
            </a:pPr>
            <a:r>
              <a:rPr lang="en-GB" sz="1200" dirty="0"/>
              <a:t>Costs due to trade/tariff changes, political tension/instability and managing local regulatory compliance are the main international expansion challenges for leaders in Latin America.</a:t>
            </a:r>
          </a:p>
        </p:txBody>
      </p:sp>
      <p:sp>
        <p:nvSpPr>
          <p:cNvPr id="6" name="Text Placeholder 2">
            <a:extLst>
              <a:ext uri="{FF2B5EF4-FFF2-40B4-BE49-F238E27FC236}">
                <a16:creationId xmlns:a16="http://schemas.microsoft.com/office/drawing/2014/main" id="{425033AF-133F-2910-A954-6EDDDD2F2E88}"/>
              </a:ext>
            </a:extLst>
          </p:cNvPr>
          <p:cNvSpPr txBox="1">
            <a:spLocks/>
          </p:cNvSpPr>
          <p:nvPr/>
        </p:nvSpPr>
        <p:spPr>
          <a:xfrm>
            <a:off x="305999" y="673200"/>
            <a:ext cx="11581197" cy="360000"/>
          </a:xfrm>
          <a:prstGeom prst="rect">
            <a:avLst/>
          </a:prstGeom>
        </p:spPr>
        <p:txBody>
          <a:bodyPr vert="horz" lIns="0" tIns="0" rIns="0" bIns="0" rtlCol="0" anchor="ctr">
            <a:noAutofit/>
          </a:bodyPr>
          <a:lstStyle>
            <a:lvl1pPr indent="0">
              <a:lnSpc>
                <a:spcPct val="105000"/>
              </a:lnSpc>
              <a:spcBef>
                <a:spcPts val="0"/>
              </a:spcBef>
              <a:spcAft>
                <a:spcPts val="600"/>
              </a:spcAft>
              <a:buFont typeface="Arial" panose="020B0604020202020204" pitchFamily="34" charset="0"/>
              <a:buNone/>
              <a:defRPr sz="2400" b="1"/>
            </a:lvl1pPr>
            <a:lvl2pPr marL="360000" indent="-180975">
              <a:lnSpc>
                <a:spcPct val="105000"/>
              </a:lnSpc>
              <a:spcBef>
                <a:spcPts val="0"/>
              </a:spcBef>
              <a:spcAft>
                <a:spcPts val="600"/>
              </a:spcAft>
              <a:buSzPct val="85000"/>
              <a:buFont typeface="Arial" panose="020B0604020202020204" pitchFamily="34" charset="0"/>
              <a:buChar char="•"/>
              <a:defRPr sz="2400" b="1"/>
            </a:lvl2pPr>
            <a:lvl3pPr marL="538163" indent="-180975">
              <a:lnSpc>
                <a:spcPct val="105000"/>
              </a:lnSpc>
              <a:spcBef>
                <a:spcPts val="0"/>
              </a:spcBef>
              <a:spcAft>
                <a:spcPts val="600"/>
              </a:spcAft>
              <a:buSzPct val="70000"/>
              <a:buFont typeface="Arial" panose="020B0604020202020204" pitchFamily="34" charset="0"/>
              <a:buChar char="•"/>
              <a:defRPr sz="2400" b="1"/>
            </a:lvl3pPr>
            <a:lvl4pPr marL="720000" indent="-180975">
              <a:lnSpc>
                <a:spcPct val="105000"/>
              </a:lnSpc>
              <a:spcBef>
                <a:spcPts val="0"/>
              </a:spcBef>
              <a:spcAft>
                <a:spcPts val="600"/>
              </a:spcAft>
              <a:buSzPct val="70000"/>
              <a:buFont typeface="Arial" panose="020B0604020202020204" pitchFamily="34" charset="0"/>
              <a:buChar char="•"/>
              <a:defRPr sz="2400" b="1"/>
            </a:lvl4pPr>
            <a:lvl5pPr marL="900000" indent="-180975">
              <a:lnSpc>
                <a:spcPct val="105000"/>
              </a:lnSpc>
              <a:spcBef>
                <a:spcPts val="0"/>
              </a:spcBef>
              <a:spcAft>
                <a:spcPts val="600"/>
              </a:spcAft>
              <a:buSzPct val="70000"/>
              <a:buFont typeface="Arial" panose="020B0604020202020204" pitchFamily="34" charset="0"/>
              <a:buChar char="•"/>
              <a:defRPr sz="24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Executive Summary (3/3) – tariffs, competition and international expansion</a:t>
            </a:r>
            <a:endParaRPr lang="en-GB" dirty="0">
              <a:solidFill>
                <a:schemeClr val="accent1"/>
              </a:solidFill>
            </a:endParaRPr>
          </a:p>
        </p:txBody>
      </p:sp>
      <p:sp>
        <p:nvSpPr>
          <p:cNvPr id="3" name="Text Placeholder 6">
            <a:extLst>
              <a:ext uri="{FF2B5EF4-FFF2-40B4-BE49-F238E27FC236}">
                <a16:creationId xmlns:a16="http://schemas.microsoft.com/office/drawing/2014/main" id="{4318225C-E662-6FF8-FFAC-CAF0822D5034}"/>
              </a:ext>
            </a:extLst>
          </p:cNvPr>
          <p:cNvSpPr txBox="1">
            <a:spLocks/>
          </p:cNvSpPr>
          <p:nvPr/>
        </p:nvSpPr>
        <p:spPr>
          <a:xfrm>
            <a:off x="311965" y="1424818"/>
            <a:ext cx="11199315" cy="334800"/>
          </a:xfrm>
          <a:prstGeom prst="rect">
            <a:avLst/>
          </a:prstGeom>
        </p:spPr>
        <p:txBody>
          <a:bodyPr vert="horz" lIns="0" tIns="0" rIns="0" bIns="0" rtlCol="0">
            <a:noAutofit/>
          </a:bodyPr>
          <a:lstStyle>
            <a:lvl1pPr marL="271463" indent="-271463" algn="l" defTabSz="914400" rtl="0" eaLnBrk="1" latinLnBrk="0" hangingPunct="1">
              <a:lnSpc>
                <a:spcPct val="105000"/>
              </a:lnSpc>
              <a:spcBef>
                <a:spcPts val="600"/>
              </a:spcBef>
              <a:spcAft>
                <a:spcPts val="600"/>
              </a:spcAft>
              <a:buClr>
                <a:schemeClr val="tx2"/>
              </a:buClr>
              <a:buFont typeface="+mj-lt"/>
              <a:buAutoNum type="arabicPeriod"/>
              <a:defRPr sz="1800" kern="1200">
                <a:solidFill>
                  <a:schemeClr val="tx1"/>
                </a:solidFill>
                <a:latin typeface="+mn-lt"/>
                <a:ea typeface="+mn-ea"/>
                <a:cs typeface="+mn-cs"/>
              </a:defRPr>
            </a:lvl1pPr>
            <a:lvl2pPr marL="625475" indent="-269875" algn="l" defTabSz="914400" rtl="0" eaLnBrk="1" latinLnBrk="0" hangingPunct="1">
              <a:lnSpc>
                <a:spcPct val="105000"/>
              </a:lnSpc>
              <a:spcBef>
                <a:spcPts val="0"/>
              </a:spcBef>
              <a:spcAft>
                <a:spcPts val="600"/>
              </a:spcAft>
              <a:buClr>
                <a:schemeClr val="tx2"/>
              </a:buClr>
              <a:buSzPct val="85000"/>
              <a:buFont typeface="+mj-lt"/>
              <a:buAutoNum type="arabicPeriod"/>
              <a:defRPr sz="1400" kern="1200">
                <a:solidFill>
                  <a:schemeClr val="tx1"/>
                </a:solidFill>
                <a:latin typeface="+mn-lt"/>
                <a:ea typeface="+mn-ea"/>
                <a:cs typeface="+mn-cs"/>
              </a:defRPr>
            </a:lvl2pPr>
            <a:lvl3pPr marL="808038" indent="-188913"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3pPr>
            <a:lvl4pPr marL="1165225" indent="-276225" algn="l" defTabSz="914400" rtl="0" eaLnBrk="1" latinLnBrk="0" hangingPunct="1">
              <a:lnSpc>
                <a:spcPct val="105000"/>
              </a:lnSpc>
              <a:spcBef>
                <a:spcPts val="0"/>
              </a:spcBef>
              <a:spcAft>
                <a:spcPts val="600"/>
              </a:spcAft>
              <a:buClr>
                <a:schemeClr val="tx2"/>
              </a:buClr>
              <a:buSzPct val="70000"/>
              <a:buFont typeface="+mj-lt"/>
              <a:buAutoNum type="arabicPeriod"/>
              <a:defRPr sz="1400" kern="1200">
                <a:solidFill>
                  <a:schemeClr val="tx1"/>
                </a:solidFill>
                <a:latin typeface="+mn-lt"/>
                <a:ea typeface="+mn-ea"/>
                <a:cs typeface="+mn-cs"/>
              </a:defRPr>
            </a:lvl4pPr>
            <a:lvl5pPr marL="717550" indent="-361950" algn="l" defTabSz="914400" rtl="0" eaLnBrk="1" latinLnBrk="0" hangingPunct="1">
              <a:lnSpc>
                <a:spcPct val="105000"/>
              </a:lnSpc>
              <a:spcBef>
                <a:spcPts val="0"/>
              </a:spcBef>
              <a:spcAft>
                <a:spcPts val="600"/>
              </a:spcAft>
              <a:buClr>
                <a:schemeClr val="tx2"/>
              </a:buClr>
              <a:buSzPct val="70000"/>
              <a:buFont typeface="+mj-lt"/>
              <a:buAutoNum type="arabi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2"/>
                </a:solidFill>
              </a:rPr>
              <a:t>Adapting to competition and tariffs: significant impacts, but 86% of businesses in Latin America are confident they can manage through increased prices and diversifying their resources</a:t>
            </a:r>
          </a:p>
        </p:txBody>
      </p:sp>
    </p:spTree>
    <p:extLst>
      <p:ext uri="{BB962C8B-B14F-4D97-AF65-F5344CB8AC3E}">
        <p14:creationId xmlns:p14="http://schemas.microsoft.com/office/powerpoint/2010/main" val="32099266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B8F-C3E9-3621-3A8F-46A8880ECBEF}"/>
              </a:ext>
            </a:extLst>
          </p:cNvPr>
          <p:cNvSpPr>
            <a:spLocks noGrp="1"/>
          </p:cNvSpPr>
          <p:nvPr>
            <p:ph type="title"/>
          </p:nvPr>
        </p:nvSpPr>
        <p:spPr>
          <a:xfrm>
            <a:off x="306000" y="2023200"/>
            <a:ext cx="8981219" cy="334410"/>
          </a:xfrm>
        </p:spPr>
        <p:txBody>
          <a:bodyPr/>
          <a:lstStyle/>
          <a:p>
            <a:r>
              <a:rPr lang="en-GB" dirty="0">
                <a:solidFill>
                  <a:schemeClr val="bg1"/>
                </a:solidFill>
              </a:rPr>
              <a:t>Barometer 2026: the C-suite agenda in Latin America</a:t>
            </a:r>
          </a:p>
        </p:txBody>
      </p:sp>
      <p:sp>
        <p:nvSpPr>
          <p:cNvPr id="4" name="Text Placeholder 3">
            <a:extLst>
              <a:ext uri="{FF2B5EF4-FFF2-40B4-BE49-F238E27FC236}">
                <a16:creationId xmlns:a16="http://schemas.microsoft.com/office/drawing/2014/main" id="{3BBCEB23-B94D-3E2E-9BA6-314CBB80D80A}"/>
              </a:ext>
            </a:extLst>
          </p:cNvPr>
          <p:cNvSpPr>
            <a:spLocks noGrp="1"/>
          </p:cNvSpPr>
          <p:nvPr>
            <p:ph type="body" sz="quarter" idx="11"/>
          </p:nvPr>
        </p:nvSpPr>
        <p:spPr/>
        <p:txBody>
          <a:bodyPr/>
          <a:lstStyle/>
          <a:p>
            <a:r>
              <a:rPr lang="en-GB" dirty="0">
                <a:solidFill>
                  <a:schemeClr val="bg1"/>
                </a:solidFill>
              </a:rPr>
              <a:t>03</a:t>
            </a:r>
          </a:p>
        </p:txBody>
      </p:sp>
    </p:spTree>
    <p:extLst>
      <p:ext uri="{BB962C8B-B14F-4D97-AF65-F5344CB8AC3E}">
        <p14:creationId xmlns:p14="http://schemas.microsoft.com/office/powerpoint/2010/main" val="20743006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6FD81-9E41-0D09-FA24-73AF0AE83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C33C7-D9A4-76EB-5A79-A330A4DD8859}"/>
              </a:ext>
            </a:extLst>
          </p:cNvPr>
          <p:cNvSpPr>
            <a:spLocks noGrp="1"/>
          </p:cNvSpPr>
          <p:nvPr>
            <p:ph type="title"/>
          </p:nvPr>
        </p:nvSpPr>
        <p:spPr/>
        <p:txBody>
          <a:bodyPr/>
          <a:lstStyle/>
          <a:p>
            <a:r>
              <a:rPr lang="en-GB" dirty="0"/>
              <a:t>C-suite barometer: outlook 2026</a:t>
            </a:r>
          </a:p>
        </p:txBody>
      </p:sp>
      <p:sp>
        <p:nvSpPr>
          <p:cNvPr id="3" name="Text Placeholder 2">
            <a:extLst>
              <a:ext uri="{FF2B5EF4-FFF2-40B4-BE49-F238E27FC236}">
                <a16:creationId xmlns:a16="http://schemas.microsoft.com/office/drawing/2014/main" id="{D19CFD81-3377-8138-9694-144405340553}"/>
              </a:ext>
            </a:extLst>
          </p:cNvPr>
          <p:cNvSpPr>
            <a:spLocks noGrp="1"/>
          </p:cNvSpPr>
          <p:nvPr>
            <p:ph type="body" sz="quarter" idx="13"/>
          </p:nvPr>
        </p:nvSpPr>
        <p:spPr/>
        <p:txBody>
          <a:bodyPr/>
          <a:lstStyle/>
          <a:p>
            <a:r>
              <a:rPr lang="en-GB" dirty="0"/>
              <a:t>Barometer 2026: the C-suite agenda</a:t>
            </a:r>
          </a:p>
        </p:txBody>
      </p:sp>
      <p:sp>
        <p:nvSpPr>
          <p:cNvPr id="4" name="Text Placeholder 3">
            <a:extLst>
              <a:ext uri="{FF2B5EF4-FFF2-40B4-BE49-F238E27FC236}">
                <a16:creationId xmlns:a16="http://schemas.microsoft.com/office/drawing/2014/main" id="{CD75C9F0-935A-086F-E05D-523E0CE42C35}"/>
              </a:ext>
            </a:extLst>
          </p:cNvPr>
          <p:cNvSpPr>
            <a:spLocks noGrp="1"/>
          </p:cNvSpPr>
          <p:nvPr>
            <p:ph type="body" sz="quarter" idx="14"/>
          </p:nvPr>
        </p:nvSpPr>
        <p:spPr>
          <a:xfrm>
            <a:off x="305999" y="2158888"/>
            <a:ext cx="5648400" cy="578300"/>
          </a:xfrm>
        </p:spPr>
        <p:txBody>
          <a:bodyPr>
            <a:noAutofit/>
          </a:bodyPr>
          <a:lstStyle/>
          <a:p>
            <a:r>
              <a:rPr lang="en-GB" dirty="0"/>
              <a:t>Next year’s growth outlook</a:t>
            </a:r>
          </a:p>
          <a:p>
            <a:r>
              <a:rPr lang="en-GB" sz="1400" dirty="0">
                <a:solidFill>
                  <a:schemeClr val="tx1">
                    <a:lumMod val="60000"/>
                    <a:lumOff val="40000"/>
                  </a:schemeClr>
                </a:solidFill>
              </a:rPr>
              <a:t>Percent of respondents</a:t>
            </a:r>
          </a:p>
        </p:txBody>
      </p:sp>
      <p:sp>
        <p:nvSpPr>
          <p:cNvPr id="8" name="Date Placeholder 7">
            <a:extLst>
              <a:ext uri="{FF2B5EF4-FFF2-40B4-BE49-F238E27FC236}">
                <a16:creationId xmlns:a16="http://schemas.microsoft.com/office/drawing/2014/main" id="{2A2EE96E-7B88-743A-D10A-99E21AC66D6D}"/>
              </a:ext>
            </a:extLst>
          </p:cNvPr>
          <p:cNvSpPr>
            <a:spLocks noGrp="1"/>
          </p:cNvSpPr>
          <p:nvPr>
            <p:ph type="dt" sz="half" idx="18"/>
          </p:nvPr>
        </p:nvSpPr>
        <p:spPr/>
        <p:txBody>
          <a:bodyPr/>
          <a:lstStyle/>
          <a:p>
            <a:r>
              <a:rPr lang="en-US" dirty="0"/>
              <a:t>December 2025</a:t>
            </a:r>
            <a:endParaRPr lang="en-GB" dirty="0"/>
          </a:p>
        </p:txBody>
      </p:sp>
      <p:sp>
        <p:nvSpPr>
          <p:cNvPr id="9" name="Footer Placeholder 8">
            <a:extLst>
              <a:ext uri="{FF2B5EF4-FFF2-40B4-BE49-F238E27FC236}">
                <a16:creationId xmlns:a16="http://schemas.microsoft.com/office/drawing/2014/main" id="{AE0571A8-6A9E-484D-B0A8-85A20D98527D}"/>
              </a:ext>
            </a:extLst>
          </p:cNvPr>
          <p:cNvSpPr>
            <a:spLocks noGrp="1"/>
          </p:cNvSpPr>
          <p:nvPr>
            <p:ph type="ftr" sz="quarter" idx="19"/>
          </p:nvPr>
        </p:nvSpPr>
        <p:spPr/>
        <p:txBody>
          <a:bodyPr/>
          <a:lstStyle/>
          <a:p>
            <a:r>
              <a:rPr lang="en-GB" dirty="0"/>
              <a:t>C-suite barometer: outlook 2026</a:t>
            </a:r>
          </a:p>
        </p:txBody>
      </p:sp>
      <p:sp>
        <p:nvSpPr>
          <p:cNvPr id="10" name="Slide Number Placeholder 9">
            <a:extLst>
              <a:ext uri="{FF2B5EF4-FFF2-40B4-BE49-F238E27FC236}">
                <a16:creationId xmlns:a16="http://schemas.microsoft.com/office/drawing/2014/main" id="{5A8712B3-206A-EDED-7A2A-E0CB551EB125}"/>
              </a:ext>
            </a:extLst>
          </p:cNvPr>
          <p:cNvSpPr>
            <a:spLocks noGrp="1"/>
          </p:cNvSpPr>
          <p:nvPr>
            <p:ph type="sldNum" sz="quarter" idx="20"/>
          </p:nvPr>
        </p:nvSpPr>
        <p:spPr/>
        <p:txBody>
          <a:bodyPr/>
          <a:lstStyle/>
          <a:p>
            <a:fld id="{721C06D9-4617-44B0-8711-1EF1C439A609}" type="slidenum">
              <a:rPr lang="en-GB" smtClean="0"/>
              <a:pPr/>
              <a:t>15</a:t>
            </a:fld>
            <a:endParaRPr lang="en-GB"/>
          </a:p>
        </p:txBody>
      </p:sp>
      <p:sp>
        <p:nvSpPr>
          <p:cNvPr id="11" name="Text Placeholder 10">
            <a:extLst>
              <a:ext uri="{FF2B5EF4-FFF2-40B4-BE49-F238E27FC236}">
                <a16:creationId xmlns:a16="http://schemas.microsoft.com/office/drawing/2014/main" id="{1C371BDF-8A11-C17E-31DD-F3E227FF195D}"/>
              </a:ext>
            </a:extLst>
          </p:cNvPr>
          <p:cNvSpPr>
            <a:spLocks noGrp="1"/>
          </p:cNvSpPr>
          <p:nvPr>
            <p:ph type="body" sz="quarter" idx="21"/>
          </p:nvPr>
        </p:nvSpPr>
        <p:spPr>
          <a:xfrm>
            <a:off x="305999" y="1258888"/>
            <a:ext cx="10711406" cy="720000"/>
          </a:xfrm>
        </p:spPr>
        <p:txBody>
          <a:bodyPr/>
          <a:lstStyle/>
          <a:p>
            <a:r>
              <a:rPr lang="en-GB" dirty="0"/>
              <a:t>More than nine in ten C-suite executives in Latin </a:t>
            </a:r>
            <a:r>
              <a:rPr lang="en-GB" dirty="0" err="1"/>
              <a:t>Americaare</a:t>
            </a:r>
            <a:r>
              <a:rPr lang="en-GB" dirty="0"/>
              <a:t> optimistic about next year’s growth, broadly in line with previous years.  </a:t>
            </a:r>
          </a:p>
        </p:txBody>
      </p:sp>
      <p:sp>
        <p:nvSpPr>
          <p:cNvPr id="15" name="TextBox 14">
            <a:extLst>
              <a:ext uri="{FF2B5EF4-FFF2-40B4-BE49-F238E27FC236}">
                <a16:creationId xmlns:a16="http://schemas.microsoft.com/office/drawing/2014/main" id="{E93F6A96-A351-1DC0-2E06-D5F252ADE381}"/>
              </a:ext>
            </a:extLst>
          </p:cNvPr>
          <p:cNvSpPr txBox="1"/>
          <p:nvPr/>
        </p:nvSpPr>
        <p:spPr>
          <a:xfrm>
            <a:off x="438912" y="5925657"/>
            <a:ext cx="9939528" cy="246221"/>
          </a:xfrm>
          <a:prstGeom prst="rect">
            <a:avLst/>
          </a:prstGeom>
          <a:noFill/>
        </p:spPr>
        <p:txBody>
          <a:bodyPr wrap="square" rtlCol="0">
            <a:spAutoFit/>
          </a:bodyPr>
          <a:lstStyle/>
          <a:p>
            <a:r>
              <a:rPr lang="en-GB" sz="1000" i="1" dirty="0" err="1"/>
              <a:t>RevFwd</a:t>
            </a:r>
            <a:r>
              <a:rPr lang="en-GB" sz="1000" i="1" dirty="0"/>
              <a:t>. How do you assess your company's outlook for growth in 2026?</a:t>
            </a:r>
          </a:p>
        </p:txBody>
      </p:sp>
      <p:sp>
        <p:nvSpPr>
          <p:cNvPr id="18" name="Rectangle 17">
            <a:extLst>
              <a:ext uri="{FF2B5EF4-FFF2-40B4-BE49-F238E27FC236}">
                <a16:creationId xmlns:a16="http://schemas.microsoft.com/office/drawing/2014/main" id="{045E1B71-2DFC-2326-6A72-B6D19321945A}"/>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9ACA3F79-08DC-0F03-241A-35A10D64C193}"/>
              </a:ext>
            </a:extLst>
          </p:cNvPr>
          <p:cNvSpPr>
            <a:spLocks noGrp="1"/>
          </p:cNvSpPr>
          <p:nvPr>
            <p:ph type="body" sz="quarter" idx="16"/>
          </p:nvPr>
        </p:nvSpPr>
        <p:spPr>
          <a:xfrm>
            <a:off x="6243562" y="2160000"/>
            <a:ext cx="5648400" cy="334800"/>
          </a:xfrm>
        </p:spPr>
        <p:txBody>
          <a:bodyPr/>
          <a:lstStyle/>
          <a:p>
            <a:r>
              <a:rPr lang="en-GB" dirty="0"/>
              <a:t>Tracking: next year’s growth outlook</a:t>
            </a:r>
          </a:p>
          <a:p>
            <a:r>
              <a:rPr lang="en-GB" sz="1400" dirty="0">
                <a:solidFill>
                  <a:schemeClr val="tx1">
                    <a:lumMod val="60000"/>
                    <a:lumOff val="40000"/>
                  </a:schemeClr>
                </a:solidFill>
              </a:rPr>
              <a:t>Percent of Latin America respondents</a:t>
            </a:r>
          </a:p>
          <a:p>
            <a:endParaRPr lang="en-GB" dirty="0"/>
          </a:p>
        </p:txBody>
      </p:sp>
      <p:graphicFrame>
        <p:nvGraphicFramePr>
          <p:cNvPr id="16" name="Chart 15">
            <a:extLst>
              <a:ext uri="{FF2B5EF4-FFF2-40B4-BE49-F238E27FC236}">
                <a16:creationId xmlns:a16="http://schemas.microsoft.com/office/drawing/2014/main" id="{FE4FF126-397D-C664-CE66-D9B6DCB8FD2F}"/>
              </a:ext>
            </a:extLst>
          </p:cNvPr>
          <p:cNvGraphicFramePr/>
          <p:nvPr>
            <p:extLst>
              <p:ext uri="{D42A27DB-BD31-4B8C-83A1-F6EECF244321}">
                <p14:modId xmlns:p14="http://schemas.microsoft.com/office/powerpoint/2010/main" val="1473329597"/>
              </p:ext>
            </p:extLst>
          </p:nvPr>
        </p:nvGraphicFramePr>
        <p:xfrm>
          <a:off x="6257364" y="2771145"/>
          <a:ext cx="5531223" cy="311696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36459A4D-BA86-D50E-6163-F868356401AF}"/>
              </a:ext>
            </a:extLst>
          </p:cNvPr>
          <p:cNvSpPr txBox="1"/>
          <p:nvPr/>
        </p:nvSpPr>
        <p:spPr>
          <a:xfrm>
            <a:off x="1260654" y="2755911"/>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9" name="TextBox 18">
            <a:extLst>
              <a:ext uri="{FF2B5EF4-FFF2-40B4-BE49-F238E27FC236}">
                <a16:creationId xmlns:a16="http://schemas.microsoft.com/office/drawing/2014/main" id="{C3BD2086-C9CA-0155-07D5-BC36D3A8C126}"/>
              </a:ext>
            </a:extLst>
          </p:cNvPr>
          <p:cNvSpPr txBox="1"/>
          <p:nvPr/>
        </p:nvSpPr>
        <p:spPr>
          <a:xfrm>
            <a:off x="3823507" y="2755910"/>
            <a:ext cx="1361811" cy="307777"/>
          </a:xfrm>
          <a:prstGeom prst="rect">
            <a:avLst/>
          </a:prstGeom>
          <a:noFill/>
        </p:spPr>
        <p:txBody>
          <a:bodyPr wrap="square" lIns="0" rtlCol="0">
            <a:spAutoFit/>
          </a:bodyPr>
          <a:lstStyle/>
          <a:p>
            <a:pPr algn="ctr"/>
            <a:r>
              <a:rPr lang="en-US" sz="1400" b="1" spc="40" dirty="0">
                <a:solidFill>
                  <a:schemeClr val="tx1"/>
                </a:solidFill>
              </a:rPr>
              <a:t>Latin America</a:t>
            </a:r>
          </a:p>
        </p:txBody>
      </p:sp>
      <p:graphicFrame>
        <p:nvGraphicFramePr>
          <p:cNvPr id="5" name="Object 5">
            <a:extLst>
              <a:ext uri="{FF2B5EF4-FFF2-40B4-BE49-F238E27FC236}">
                <a16:creationId xmlns:a16="http://schemas.microsoft.com/office/drawing/2014/main" id="{EB93E6C0-1365-FF82-65A1-65D0029AC055}"/>
              </a:ext>
            </a:extLst>
          </p:cNvPr>
          <p:cNvGraphicFramePr>
            <a:graphicFrameLocks noChangeAspect="1"/>
          </p:cNvGraphicFramePr>
          <p:nvPr>
            <p:extLst>
              <p:ext uri="{D42A27DB-BD31-4B8C-83A1-F6EECF244321}">
                <p14:modId xmlns:p14="http://schemas.microsoft.com/office/powerpoint/2010/main" val="182107565"/>
              </p:ext>
            </p:extLst>
          </p:nvPr>
        </p:nvGraphicFramePr>
        <p:xfrm>
          <a:off x="309919" y="2978720"/>
          <a:ext cx="5644480" cy="2928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94822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180E-5CCD-B9B2-2610-7A56AB5D2686}"/>
              </a:ext>
            </a:extLst>
          </p:cNvPr>
          <p:cNvSpPr>
            <a:spLocks noGrp="1"/>
          </p:cNvSpPr>
          <p:nvPr>
            <p:ph type="title"/>
          </p:nvPr>
        </p:nvSpPr>
        <p:spPr/>
        <p:txBody>
          <a:bodyPr/>
          <a:lstStyle/>
          <a:p>
            <a:r>
              <a:rPr lang="en-GB" dirty="0"/>
              <a:t>C-suite barometer: outlook 2026</a:t>
            </a:r>
          </a:p>
        </p:txBody>
      </p:sp>
      <p:sp>
        <p:nvSpPr>
          <p:cNvPr id="3" name="Text Placeholder 2">
            <a:extLst>
              <a:ext uri="{FF2B5EF4-FFF2-40B4-BE49-F238E27FC236}">
                <a16:creationId xmlns:a16="http://schemas.microsoft.com/office/drawing/2014/main" id="{CAF2730C-984A-89D1-5BA1-AA292EE75011}"/>
              </a:ext>
            </a:extLst>
          </p:cNvPr>
          <p:cNvSpPr>
            <a:spLocks noGrp="1"/>
          </p:cNvSpPr>
          <p:nvPr>
            <p:ph type="body" sz="quarter" idx="13"/>
          </p:nvPr>
        </p:nvSpPr>
        <p:spPr/>
        <p:txBody>
          <a:bodyPr/>
          <a:lstStyle/>
          <a:p>
            <a:r>
              <a:rPr lang="en-GB" dirty="0"/>
              <a:t>Barometer 2026: the C-suite agenda</a:t>
            </a:r>
          </a:p>
        </p:txBody>
      </p:sp>
      <p:sp>
        <p:nvSpPr>
          <p:cNvPr id="4" name="Text Placeholder 3">
            <a:extLst>
              <a:ext uri="{FF2B5EF4-FFF2-40B4-BE49-F238E27FC236}">
                <a16:creationId xmlns:a16="http://schemas.microsoft.com/office/drawing/2014/main" id="{8FD30246-C520-03ED-584C-96F3EB16D6EF}"/>
              </a:ext>
            </a:extLst>
          </p:cNvPr>
          <p:cNvSpPr>
            <a:spLocks noGrp="1"/>
          </p:cNvSpPr>
          <p:nvPr>
            <p:ph type="body" sz="quarter" idx="14"/>
          </p:nvPr>
        </p:nvSpPr>
        <p:spPr/>
        <p:txBody>
          <a:bodyPr/>
          <a:lstStyle/>
          <a:p>
            <a:r>
              <a:rPr lang="en-GB" dirty="0"/>
              <a:t>Revenue expectations</a:t>
            </a:r>
          </a:p>
          <a:p>
            <a:r>
              <a:rPr lang="en-GB" sz="1400" dirty="0">
                <a:solidFill>
                  <a:schemeClr val="tx1">
                    <a:lumMod val="60000"/>
                    <a:lumOff val="40000"/>
                  </a:schemeClr>
                </a:solidFill>
              </a:rPr>
              <a:t>Percent of respondents</a:t>
            </a:r>
          </a:p>
          <a:p>
            <a:endParaRPr lang="en-GB" dirty="0"/>
          </a:p>
        </p:txBody>
      </p:sp>
      <p:sp>
        <p:nvSpPr>
          <p:cNvPr id="8" name="Date Placeholder 7">
            <a:extLst>
              <a:ext uri="{FF2B5EF4-FFF2-40B4-BE49-F238E27FC236}">
                <a16:creationId xmlns:a16="http://schemas.microsoft.com/office/drawing/2014/main" id="{10CDEC2A-2769-91E9-D27E-02B64B408129}"/>
              </a:ext>
            </a:extLst>
          </p:cNvPr>
          <p:cNvSpPr>
            <a:spLocks noGrp="1"/>
          </p:cNvSpPr>
          <p:nvPr>
            <p:ph type="dt" sz="half" idx="18"/>
          </p:nvPr>
        </p:nvSpPr>
        <p:spPr/>
        <p:txBody>
          <a:bodyPr/>
          <a:lstStyle/>
          <a:p>
            <a:r>
              <a:rPr lang="en-US" dirty="0"/>
              <a:t>December 2025</a:t>
            </a:r>
            <a:endParaRPr lang="en-GB" dirty="0"/>
          </a:p>
        </p:txBody>
      </p:sp>
      <p:sp>
        <p:nvSpPr>
          <p:cNvPr id="9" name="Footer Placeholder 8">
            <a:extLst>
              <a:ext uri="{FF2B5EF4-FFF2-40B4-BE49-F238E27FC236}">
                <a16:creationId xmlns:a16="http://schemas.microsoft.com/office/drawing/2014/main" id="{FF7B0198-DAF7-C5CB-C556-D4835C71958F}"/>
              </a:ext>
            </a:extLst>
          </p:cNvPr>
          <p:cNvSpPr>
            <a:spLocks noGrp="1"/>
          </p:cNvSpPr>
          <p:nvPr>
            <p:ph type="ftr" sz="quarter" idx="19"/>
          </p:nvPr>
        </p:nvSpPr>
        <p:spPr/>
        <p:txBody>
          <a:bodyPr/>
          <a:lstStyle/>
          <a:p>
            <a:r>
              <a:rPr lang="en-GB" dirty="0"/>
              <a:t>C-suite barometer: outlook 2026</a:t>
            </a:r>
          </a:p>
        </p:txBody>
      </p:sp>
      <p:sp>
        <p:nvSpPr>
          <p:cNvPr id="10" name="Slide Number Placeholder 9">
            <a:extLst>
              <a:ext uri="{FF2B5EF4-FFF2-40B4-BE49-F238E27FC236}">
                <a16:creationId xmlns:a16="http://schemas.microsoft.com/office/drawing/2014/main" id="{291AC44D-C16D-B236-4AF0-4E1CCD56FF6F}"/>
              </a:ext>
            </a:extLst>
          </p:cNvPr>
          <p:cNvSpPr>
            <a:spLocks noGrp="1"/>
          </p:cNvSpPr>
          <p:nvPr>
            <p:ph type="sldNum" sz="quarter" idx="20"/>
          </p:nvPr>
        </p:nvSpPr>
        <p:spPr/>
        <p:txBody>
          <a:bodyPr/>
          <a:lstStyle/>
          <a:p>
            <a:fld id="{721C06D9-4617-44B0-8711-1EF1C439A609}" type="slidenum">
              <a:rPr lang="en-GB" smtClean="0"/>
              <a:pPr/>
              <a:t>16</a:t>
            </a:fld>
            <a:endParaRPr lang="en-GB"/>
          </a:p>
        </p:txBody>
      </p:sp>
      <p:sp>
        <p:nvSpPr>
          <p:cNvPr id="11" name="Text Placeholder 10">
            <a:extLst>
              <a:ext uri="{FF2B5EF4-FFF2-40B4-BE49-F238E27FC236}">
                <a16:creationId xmlns:a16="http://schemas.microsoft.com/office/drawing/2014/main" id="{5162CBBF-522F-3049-E463-F552A6C818C9}"/>
              </a:ext>
            </a:extLst>
          </p:cNvPr>
          <p:cNvSpPr>
            <a:spLocks noGrp="1"/>
          </p:cNvSpPr>
          <p:nvPr>
            <p:ph type="body" sz="quarter" idx="21"/>
          </p:nvPr>
        </p:nvSpPr>
        <p:spPr>
          <a:xfrm>
            <a:off x="305998" y="1258888"/>
            <a:ext cx="10768401" cy="720000"/>
          </a:xfrm>
        </p:spPr>
        <p:txBody>
          <a:bodyPr/>
          <a:lstStyle/>
          <a:p>
            <a:r>
              <a:rPr lang="en-GB" dirty="0"/>
              <a:t>Three-quarters of Leaders in Latin America report an increase in annual revenue, 14 points lower than 2025.</a:t>
            </a:r>
          </a:p>
        </p:txBody>
      </p:sp>
      <p:graphicFrame>
        <p:nvGraphicFramePr>
          <p:cNvPr id="12" name="Object 5">
            <a:extLst>
              <a:ext uri="{FF2B5EF4-FFF2-40B4-BE49-F238E27FC236}">
                <a16:creationId xmlns:a16="http://schemas.microsoft.com/office/drawing/2014/main" id="{EB2B9C0B-D718-8CD0-465D-5AB92E4A8B07}"/>
              </a:ext>
            </a:extLst>
          </p:cNvPr>
          <p:cNvGraphicFramePr>
            <a:graphicFrameLocks noChangeAspect="1"/>
          </p:cNvGraphicFramePr>
          <p:nvPr>
            <p:extLst>
              <p:ext uri="{D42A27DB-BD31-4B8C-83A1-F6EECF244321}">
                <p14:modId xmlns:p14="http://schemas.microsoft.com/office/powerpoint/2010/main" val="676123507"/>
              </p:ext>
            </p:extLst>
          </p:nvPr>
        </p:nvGraphicFramePr>
        <p:xfrm>
          <a:off x="300037" y="3063686"/>
          <a:ext cx="5424108" cy="296240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5AA179B1-1CF4-7EFB-82E1-6E96AA17626A}"/>
              </a:ext>
            </a:extLst>
          </p:cNvPr>
          <p:cNvSpPr txBox="1"/>
          <p:nvPr/>
        </p:nvSpPr>
        <p:spPr>
          <a:xfrm>
            <a:off x="438912" y="5815929"/>
            <a:ext cx="9939528" cy="400110"/>
          </a:xfrm>
          <a:prstGeom prst="rect">
            <a:avLst/>
          </a:prstGeom>
          <a:noFill/>
        </p:spPr>
        <p:txBody>
          <a:bodyPr wrap="square" rtlCol="0">
            <a:spAutoFit/>
          </a:bodyPr>
          <a:lstStyle/>
          <a:p>
            <a:r>
              <a:rPr lang="en-GB" sz="1000" i="1" dirty="0" err="1"/>
              <a:t>RevChng</a:t>
            </a:r>
            <a:r>
              <a:rPr lang="en-GB" sz="1000" i="1" dirty="0"/>
              <a:t>. Please estimate your organisation's expected change in annual revenue for financial year 2025, compared to 2024. </a:t>
            </a:r>
          </a:p>
          <a:p>
            <a:r>
              <a:rPr lang="en-GB" sz="1000" i="1" dirty="0">
                <a:solidFill>
                  <a:schemeClr val="tx1">
                    <a:lumMod val="60000"/>
                    <a:lumOff val="40000"/>
                  </a:schemeClr>
                </a:solidFill>
              </a:rPr>
              <a:t>[N.B. wording “financial year” added this wave; focus of question shifted from respondent’s own division to overall organisation.]</a:t>
            </a:r>
          </a:p>
        </p:txBody>
      </p:sp>
      <p:sp>
        <p:nvSpPr>
          <p:cNvPr id="16" name="Rectangle 15">
            <a:extLst>
              <a:ext uri="{FF2B5EF4-FFF2-40B4-BE49-F238E27FC236}">
                <a16:creationId xmlns:a16="http://schemas.microsoft.com/office/drawing/2014/main" id="{EEF4552D-FF21-D271-8E91-11C821032C9D}"/>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7931796-30E2-B6C7-46DB-79092612C1D2}"/>
              </a:ext>
            </a:extLst>
          </p:cNvPr>
          <p:cNvSpPr txBox="1"/>
          <p:nvPr/>
        </p:nvSpPr>
        <p:spPr>
          <a:xfrm>
            <a:off x="1260654" y="2755911"/>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8" name="TextBox 17">
            <a:extLst>
              <a:ext uri="{FF2B5EF4-FFF2-40B4-BE49-F238E27FC236}">
                <a16:creationId xmlns:a16="http://schemas.microsoft.com/office/drawing/2014/main" id="{9C56BF7C-93FD-DCD0-4717-0FDDD6D65540}"/>
              </a:ext>
            </a:extLst>
          </p:cNvPr>
          <p:cNvSpPr txBox="1"/>
          <p:nvPr/>
        </p:nvSpPr>
        <p:spPr>
          <a:xfrm>
            <a:off x="3656239" y="2755910"/>
            <a:ext cx="1439870" cy="307777"/>
          </a:xfrm>
          <a:prstGeom prst="rect">
            <a:avLst/>
          </a:prstGeom>
          <a:noFill/>
        </p:spPr>
        <p:txBody>
          <a:bodyPr wrap="square" lIns="0" rtlCol="0">
            <a:spAutoFit/>
          </a:bodyPr>
          <a:lstStyle/>
          <a:p>
            <a:pPr algn="ctr"/>
            <a:r>
              <a:rPr lang="en-US" sz="1400" b="1" spc="40" dirty="0">
                <a:solidFill>
                  <a:schemeClr val="tx1"/>
                </a:solidFill>
              </a:rPr>
              <a:t>Latin America</a:t>
            </a:r>
          </a:p>
        </p:txBody>
      </p:sp>
      <p:sp>
        <p:nvSpPr>
          <p:cNvPr id="19" name="Text Placeholder 5">
            <a:extLst>
              <a:ext uri="{FF2B5EF4-FFF2-40B4-BE49-F238E27FC236}">
                <a16:creationId xmlns:a16="http://schemas.microsoft.com/office/drawing/2014/main" id="{E6CD475A-3732-0DCA-DCE8-0B77766A5918}"/>
              </a:ext>
            </a:extLst>
          </p:cNvPr>
          <p:cNvSpPr>
            <a:spLocks noGrp="1"/>
          </p:cNvSpPr>
          <p:nvPr>
            <p:ph type="body" sz="quarter" idx="16"/>
          </p:nvPr>
        </p:nvSpPr>
        <p:spPr>
          <a:xfrm>
            <a:off x="6243562" y="2160000"/>
            <a:ext cx="5648400" cy="334800"/>
          </a:xfrm>
        </p:spPr>
        <p:txBody>
          <a:bodyPr/>
          <a:lstStyle/>
          <a:p>
            <a:r>
              <a:rPr lang="en-GB" dirty="0"/>
              <a:t>Tracking: revenue expectations</a:t>
            </a:r>
          </a:p>
          <a:p>
            <a:r>
              <a:rPr lang="en-GB" sz="1400" dirty="0">
                <a:solidFill>
                  <a:schemeClr val="tx1">
                    <a:lumMod val="60000"/>
                    <a:lumOff val="40000"/>
                  </a:schemeClr>
                </a:solidFill>
              </a:rPr>
              <a:t>Percent of Latin America respondents</a:t>
            </a:r>
          </a:p>
          <a:p>
            <a:endParaRPr lang="en-GB" dirty="0"/>
          </a:p>
        </p:txBody>
      </p:sp>
      <p:graphicFrame>
        <p:nvGraphicFramePr>
          <p:cNvPr id="5" name="Chart 4">
            <a:extLst>
              <a:ext uri="{FF2B5EF4-FFF2-40B4-BE49-F238E27FC236}">
                <a16:creationId xmlns:a16="http://schemas.microsoft.com/office/drawing/2014/main" id="{30883287-FACC-9201-07C5-CB419B77B4BE}"/>
              </a:ext>
            </a:extLst>
          </p:cNvPr>
          <p:cNvGraphicFramePr/>
          <p:nvPr>
            <p:extLst>
              <p:ext uri="{D42A27DB-BD31-4B8C-83A1-F6EECF244321}">
                <p14:modId xmlns:p14="http://schemas.microsoft.com/office/powerpoint/2010/main" val="4237843104"/>
              </p:ext>
            </p:extLst>
          </p:nvPr>
        </p:nvGraphicFramePr>
        <p:xfrm>
          <a:off x="6257364" y="2771146"/>
          <a:ext cx="5531223" cy="3044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207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F525A-881D-2D71-86CF-767B1833DCB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BF6A2B0-914B-7EC4-F82D-DE49D73AB8BB}"/>
              </a:ext>
            </a:extLst>
          </p:cNvPr>
          <p:cNvSpPr/>
          <p:nvPr/>
        </p:nvSpPr>
        <p:spPr>
          <a:xfrm>
            <a:off x="438912" y="2521670"/>
            <a:ext cx="10809121" cy="7358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Chart Placeholder 3">
            <a:extLst>
              <a:ext uri="{FF2B5EF4-FFF2-40B4-BE49-F238E27FC236}">
                <a16:creationId xmlns:a16="http://schemas.microsoft.com/office/drawing/2014/main" id="{2178E810-8330-716E-D55E-0EF580942595}"/>
              </a:ext>
            </a:extLst>
          </p:cNvPr>
          <p:cNvGraphicFramePr>
            <a:graphicFrameLocks/>
          </p:cNvGraphicFramePr>
          <p:nvPr>
            <p:extLst>
              <p:ext uri="{D42A27DB-BD31-4B8C-83A1-F6EECF244321}">
                <p14:modId xmlns:p14="http://schemas.microsoft.com/office/powerpoint/2010/main" val="3482348355"/>
              </p:ext>
            </p:extLst>
          </p:nvPr>
        </p:nvGraphicFramePr>
        <p:xfrm>
          <a:off x="-242714" y="2528710"/>
          <a:ext cx="7953022" cy="31176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4693019-A6E8-7E29-7EE6-8A20974C28C2}"/>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1AED5B31-3039-7C64-EEE3-C24A22110C86}"/>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7EAE61F6-46C5-B83A-77F0-841D57B6ED97}"/>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4B9D5871-D4BC-9DFA-D3CB-1CD1FE85EB30}"/>
              </a:ext>
            </a:extLst>
          </p:cNvPr>
          <p:cNvSpPr>
            <a:spLocks noGrp="1"/>
          </p:cNvSpPr>
          <p:nvPr>
            <p:ph type="sldNum" sz="quarter" idx="12"/>
          </p:nvPr>
        </p:nvSpPr>
        <p:spPr/>
        <p:txBody>
          <a:bodyPr/>
          <a:lstStyle/>
          <a:p>
            <a:fld id="{721C06D9-4617-44B0-8711-1EF1C439A609}" type="slidenum">
              <a:rPr lang="en-GB" smtClean="0"/>
              <a:pPr/>
              <a:t>17</a:t>
            </a:fld>
            <a:endParaRPr lang="en-GB"/>
          </a:p>
        </p:txBody>
      </p:sp>
      <p:sp>
        <p:nvSpPr>
          <p:cNvPr id="6" name="Text Placeholder 5">
            <a:extLst>
              <a:ext uri="{FF2B5EF4-FFF2-40B4-BE49-F238E27FC236}">
                <a16:creationId xmlns:a16="http://schemas.microsoft.com/office/drawing/2014/main" id="{4E2B8455-383B-0093-47BD-4ACBED55C750}"/>
              </a:ext>
            </a:extLst>
          </p:cNvPr>
          <p:cNvSpPr>
            <a:spLocks noGrp="1"/>
          </p:cNvSpPr>
          <p:nvPr>
            <p:ph type="body" sz="quarter" idx="13"/>
          </p:nvPr>
        </p:nvSpPr>
        <p:spPr/>
        <p:txBody>
          <a:bodyPr/>
          <a:lstStyle/>
          <a:p>
            <a:r>
              <a:rPr lang="en-GB" dirty="0"/>
              <a:t>Barometer 2026: the C-suite agenda</a:t>
            </a:r>
          </a:p>
        </p:txBody>
      </p:sp>
      <p:sp>
        <p:nvSpPr>
          <p:cNvPr id="7" name="Text Placeholder 6">
            <a:extLst>
              <a:ext uri="{FF2B5EF4-FFF2-40B4-BE49-F238E27FC236}">
                <a16:creationId xmlns:a16="http://schemas.microsoft.com/office/drawing/2014/main" id="{55643C35-6145-373A-D033-15983365B4F5}"/>
              </a:ext>
            </a:extLst>
          </p:cNvPr>
          <p:cNvSpPr>
            <a:spLocks noGrp="1"/>
          </p:cNvSpPr>
          <p:nvPr>
            <p:ph type="body" sz="quarter" idx="14"/>
          </p:nvPr>
        </p:nvSpPr>
        <p:spPr>
          <a:xfrm>
            <a:off x="305999" y="1260000"/>
            <a:ext cx="11001338" cy="901510"/>
          </a:xfrm>
        </p:spPr>
        <p:txBody>
          <a:bodyPr/>
          <a:lstStyle/>
          <a:p>
            <a:r>
              <a:rPr lang="en-GB" dirty="0"/>
              <a:t>Executives in Latin America report economic uncertainty, increased competition and political tension/instability as the main factors holding back growth this year.  </a:t>
            </a:r>
          </a:p>
          <a:p>
            <a:r>
              <a:rPr lang="en-US" sz="1400" dirty="0">
                <a:solidFill>
                  <a:schemeClr val="tx1">
                    <a:lumMod val="60000"/>
                    <a:lumOff val="40000"/>
                  </a:schemeClr>
                </a:solidFill>
              </a:rPr>
              <a:t>Percent of respondents</a:t>
            </a:r>
          </a:p>
        </p:txBody>
      </p:sp>
      <p:sp>
        <p:nvSpPr>
          <p:cNvPr id="9" name="TextBox 8">
            <a:extLst>
              <a:ext uri="{FF2B5EF4-FFF2-40B4-BE49-F238E27FC236}">
                <a16:creationId xmlns:a16="http://schemas.microsoft.com/office/drawing/2014/main" id="{A63959FF-EE2A-F68E-2577-73458D25D3C0}"/>
              </a:ext>
            </a:extLst>
          </p:cNvPr>
          <p:cNvSpPr txBox="1"/>
          <p:nvPr/>
        </p:nvSpPr>
        <p:spPr>
          <a:xfrm>
            <a:off x="438912" y="5815929"/>
            <a:ext cx="9939528" cy="400110"/>
          </a:xfrm>
          <a:prstGeom prst="rect">
            <a:avLst/>
          </a:prstGeom>
          <a:noFill/>
        </p:spPr>
        <p:txBody>
          <a:bodyPr wrap="square" rtlCol="0">
            <a:spAutoFit/>
          </a:bodyPr>
          <a:lstStyle/>
          <a:p>
            <a:r>
              <a:rPr lang="en-GB" sz="1000" i="1" dirty="0" err="1"/>
              <a:t>HoldBack</a:t>
            </a:r>
            <a:r>
              <a:rPr lang="en-GB" sz="1000" i="1" dirty="0"/>
              <a:t>. Which of the following factors do you consider most likely to hold back growth for your company in 2026?</a:t>
            </a:r>
          </a:p>
          <a:p>
            <a:r>
              <a:rPr lang="en-GB" sz="1000" i="1" dirty="0">
                <a:solidFill>
                  <a:schemeClr val="tx1">
                    <a:lumMod val="60000"/>
                    <a:lumOff val="40000"/>
                  </a:schemeClr>
                </a:solidFill>
              </a:rPr>
              <a:t>* Pre-2025 wording was “Geopolitical tension/instability” // ^ New option for 2026</a:t>
            </a:r>
          </a:p>
        </p:txBody>
      </p:sp>
      <p:sp>
        <p:nvSpPr>
          <p:cNvPr id="12" name="Rectangle 11">
            <a:extLst>
              <a:ext uri="{FF2B5EF4-FFF2-40B4-BE49-F238E27FC236}">
                <a16:creationId xmlns:a16="http://schemas.microsoft.com/office/drawing/2014/main" id="{2CA26A78-A2CF-999E-5216-ACCCD5A09026}"/>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9C49681-6584-2581-5B98-18B876FC90DC}"/>
              </a:ext>
            </a:extLst>
          </p:cNvPr>
          <p:cNvSpPr txBox="1"/>
          <p:nvPr/>
        </p:nvSpPr>
        <p:spPr>
          <a:xfrm>
            <a:off x="5261154" y="2121861"/>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3" name="TextBox 12">
            <a:extLst>
              <a:ext uri="{FF2B5EF4-FFF2-40B4-BE49-F238E27FC236}">
                <a16:creationId xmlns:a16="http://schemas.microsoft.com/office/drawing/2014/main" id="{4D3D1EA6-678C-CD4B-1222-5E50428A26DA}"/>
              </a:ext>
            </a:extLst>
          </p:cNvPr>
          <p:cNvSpPr txBox="1"/>
          <p:nvPr/>
        </p:nvSpPr>
        <p:spPr>
          <a:xfrm>
            <a:off x="8742706" y="2121860"/>
            <a:ext cx="1349147" cy="307777"/>
          </a:xfrm>
          <a:prstGeom prst="rect">
            <a:avLst/>
          </a:prstGeom>
          <a:noFill/>
        </p:spPr>
        <p:txBody>
          <a:bodyPr wrap="square" lIns="0" rtlCol="0">
            <a:spAutoFit/>
          </a:bodyPr>
          <a:lstStyle/>
          <a:p>
            <a:pPr algn="ctr"/>
            <a:r>
              <a:rPr lang="en-US" sz="1400" b="1" spc="40" dirty="0">
                <a:solidFill>
                  <a:schemeClr val="tx1"/>
                </a:solidFill>
              </a:rPr>
              <a:t>Latin America</a:t>
            </a:r>
          </a:p>
        </p:txBody>
      </p:sp>
      <p:graphicFrame>
        <p:nvGraphicFramePr>
          <p:cNvPr id="14" name="Chart Placeholder 3">
            <a:extLst>
              <a:ext uri="{FF2B5EF4-FFF2-40B4-BE49-F238E27FC236}">
                <a16:creationId xmlns:a16="http://schemas.microsoft.com/office/drawing/2014/main" id="{EE55426A-E49C-946E-5FE8-0130FBAF2A00}"/>
              </a:ext>
            </a:extLst>
          </p:cNvPr>
          <p:cNvGraphicFramePr>
            <a:graphicFrameLocks/>
          </p:cNvGraphicFramePr>
          <p:nvPr>
            <p:extLst>
              <p:ext uri="{D42A27DB-BD31-4B8C-83A1-F6EECF244321}">
                <p14:modId xmlns:p14="http://schemas.microsoft.com/office/powerpoint/2010/main" val="2660305625"/>
              </p:ext>
            </p:extLst>
          </p:nvPr>
        </p:nvGraphicFramePr>
        <p:xfrm>
          <a:off x="7710308" y="2523064"/>
          <a:ext cx="4176891" cy="311769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8D74FFEB-7208-43EA-C273-6A2DAA1CCFB7}"/>
              </a:ext>
            </a:extLst>
          </p:cNvPr>
          <p:cNvSpPr txBox="1">
            <a:spLocks noChangeAspect="1"/>
          </p:cNvSpPr>
          <p:nvPr/>
        </p:nvSpPr>
        <p:spPr>
          <a:xfrm>
            <a:off x="6922143" y="2760247"/>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-3</a:t>
            </a:r>
          </a:p>
        </p:txBody>
      </p:sp>
      <p:sp>
        <p:nvSpPr>
          <p:cNvPr id="23" name="TextBox 22">
            <a:extLst>
              <a:ext uri="{FF2B5EF4-FFF2-40B4-BE49-F238E27FC236}">
                <a16:creationId xmlns:a16="http://schemas.microsoft.com/office/drawing/2014/main" id="{5C6A0B93-D9D2-DC01-5666-B812D414F3C9}"/>
              </a:ext>
            </a:extLst>
          </p:cNvPr>
          <p:cNvSpPr txBox="1">
            <a:spLocks noChangeAspect="1"/>
          </p:cNvSpPr>
          <p:nvPr/>
        </p:nvSpPr>
        <p:spPr>
          <a:xfrm>
            <a:off x="6450430" y="3225070"/>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-5</a:t>
            </a:r>
          </a:p>
        </p:txBody>
      </p:sp>
      <p:sp>
        <p:nvSpPr>
          <p:cNvPr id="24" name="TextBox 23">
            <a:extLst>
              <a:ext uri="{FF2B5EF4-FFF2-40B4-BE49-F238E27FC236}">
                <a16:creationId xmlns:a16="http://schemas.microsoft.com/office/drawing/2014/main" id="{A66960D0-3819-507E-9285-E2A68B4D1E04}"/>
              </a:ext>
            </a:extLst>
          </p:cNvPr>
          <p:cNvSpPr txBox="1">
            <a:spLocks noChangeAspect="1"/>
          </p:cNvSpPr>
          <p:nvPr/>
        </p:nvSpPr>
        <p:spPr>
          <a:xfrm>
            <a:off x="6371667" y="3706219"/>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-3</a:t>
            </a:r>
          </a:p>
        </p:txBody>
      </p:sp>
      <p:sp>
        <p:nvSpPr>
          <p:cNvPr id="25" name="TextBox 24">
            <a:extLst>
              <a:ext uri="{FF2B5EF4-FFF2-40B4-BE49-F238E27FC236}">
                <a16:creationId xmlns:a16="http://schemas.microsoft.com/office/drawing/2014/main" id="{9D1E3F78-3A96-9010-A037-9833FBBE58CC}"/>
              </a:ext>
            </a:extLst>
          </p:cNvPr>
          <p:cNvSpPr txBox="1">
            <a:spLocks noChangeAspect="1"/>
          </p:cNvSpPr>
          <p:nvPr/>
        </p:nvSpPr>
        <p:spPr>
          <a:xfrm>
            <a:off x="5724718" y="4192077"/>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-6</a:t>
            </a:r>
          </a:p>
        </p:txBody>
      </p:sp>
      <p:sp>
        <p:nvSpPr>
          <p:cNvPr id="19" name="TextBox 18">
            <a:extLst>
              <a:ext uri="{FF2B5EF4-FFF2-40B4-BE49-F238E27FC236}">
                <a16:creationId xmlns:a16="http://schemas.microsoft.com/office/drawing/2014/main" id="{36E6048B-87B3-0B96-71DD-3D0B9D76C4E8}"/>
              </a:ext>
            </a:extLst>
          </p:cNvPr>
          <p:cNvSpPr txBox="1">
            <a:spLocks noChangeAspect="1"/>
          </p:cNvSpPr>
          <p:nvPr/>
        </p:nvSpPr>
        <p:spPr>
          <a:xfrm>
            <a:off x="9805409" y="3453102"/>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-11</a:t>
            </a:r>
          </a:p>
        </p:txBody>
      </p:sp>
      <p:sp>
        <p:nvSpPr>
          <p:cNvPr id="11" name="TextBox 10">
            <a:extLst>
              <a:ext uri="{FF2B5EF4-FFF2-40B4-BE49-F238E27FC236}">
                <a16:creationId xmlns:a16="http://schemas.microsoft.com/office/drawing/2014/main" id="{A15F1B7A-F753-6829-1D0A-7FCF9CC924CF}"/>
              </a:ext>
            </a:extLst>
          </p:cNvPr>
          <p:cNvSpPr txBox="1">
            <a:spLocks noChangeAspect="1"/>
          </p:cNvSpPr>
          <p:nvPr/>
        </p:nvSpPr>
        <p:spPr>
          <a:xfrm>
            <a:off x="11243616" y="2497738"/>
            <a:ext cx="324000" cy="276999"/>
          </a:xfrm>
          <a:prstGeom prst="rect">
            <a:avLst/>
          </a:prstGeom>
          <a:solidFill>
            <a:schemeClr val="accent1">
              <a:lumMod val="40000"/>
              <a:lumOff val="60000"/>
            </a:schemeClr>
          </a:solidFill>
        </p:spPr>
        <p:txBody>
          <a:bodyPr wrap="square" lIns="0" rIns="0" rtlCol="0" anchor="ctr">
            <a:spAutoFit/>
          </a:bodyPr>
          <a:lstStyle/>
          <a:p>
            <a:pPr algn="ctr"/>
            <a:r>
              <a:rPr lang="en-US" sz="1200" b="1" spc="40" dirty="0"/>
              <a:t>+</a:t>
            </a:r>
            <a:r>
              <a:rPr lang="en-US" sz="1200" b="1" spc="40" dirty="0">
                <a:solidFill>
                  <a:schemeClr val="tx1"/>
                </a:solidFill>
              </a:rPr>
              <a:t>12</a:t>
            </a:r>
          </a:p>
        </p:txBody>
      </p:sp>
      <p:sp>
        <p:nvSpPr>
          <p:cNvPr id="15" name="TextBox 14">
            <a:extLst>
              <a:ext uri="{FF2B5EF4-FFF2-40B4-BE49-F238E27FC236}">
                <a16:creationId xmlns:a16="http://schemas.microsoft.com/office/drawing/2014/main" id="{28D27931-80F5-90A3-B70F-62B8207535F9}"/>
              </a:ext>
            </a:extLst>
          </p:cNvPr>
          <p:cNvSpPr txBox="1">
            <a:spLocks noChangeAspect="1"/>
          </p:cNvSpPr>
          <p:nvPr/>
        </p:nvSpPr>
        <p:spPr>
          <a:xfrm>
            <a:off x="9092002" y="4181917"/>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-11</a:t>
            </a:r>
          </a:p>
        </p:txBody>
      </p:sp>
    </p:spTree>
    <p:extLst>
      <p:ext uri="{BB962C8B-B14F-4D97-AF65-F5344CB8AC3E}">
        <p14:creationId xmlns:p14="http://schemas.microsoft.com/office/powerpoint/2010/main" val="89084089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D49EB-CF25-1889-E6FF-FCC51AAA846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B44598A-8A34-22F1-7321-C04A4E63398D}"/>
              </a:ext>
            </a:extLst>
          </p:cNvPr>
          <p:cNvSpPr/>
          <p:nvPr/>
        </p:nvSpPr>
        <p:spPr>
          <a:xfrm>
            <a:off x="1516380" y="2465256"/>
            <a:ext cx="9310116" cy="2347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Chart Placeholder 3">
            <a:extLst>
              <a:ext uri="{FF2B5EF4-FFF2-40B4-BE49-F238E27FC236}">
                <a16:creationId xmlns:a16="http://schemas.microsoft.com/office/drawing/2014/main" id="{C87F35AB-08F1-4717-2A43-E589C46A17DC}"/>
              </a:ext>
            </a:extLst>
          </p:cNvPr>
          <p:cNvGraphicFramePr>
            <a:graphicFrameLocks/>
          </p:cNvGraphicFramePr>
          <p:nvPr>
            <p:extLst>
              <p:ext uri="{D42A27DB-BD31-4B8C-83A1-F6EECF244321}">
                <p14:modId xmlns:p14="http://schemas.microsoft.com/office/powerpoint/2010/main" val="3104870829"/>
              </p:ext>
            </p:extLst>
          </p:nvPr>
        </p:nvGraphicFramePr>
        <p:xfrm>
          <a:off x="8022662" y="2452296"/>
          <a:ext cx="4064272" cy="31626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3">
            <a:extLst>
              <a:ext uri="{FF2B5EF4-FFF2-40B4-BE49-F238E27FC236}">
                <a16:creationId xmlns:a16="http://schemas.microsoft.com/office/drawing/2014/main" id="{F8ACF113-8562-2A91-C68B-6ACA6705D4C5}"/>
              </a:ext>
            </a:extLst>
          </p:cNvPr>
          <p:cNvGraphicFramePr>
            <a:graphicFrameLocks/>
          </p:cNvGraphicFramePr>
          <p:nvPr>
            <p:extLst>
              <p:ext uri="{D42A27DB-BD31-4B8C-83A1-F6EECF244321}">
                <p14:modId xmlns:p14="http://schemas.microsoft.com/office/powerpoint/2010/main" val="193278520"/>
              </p:ext>
            </p:extLst>
          </p:nvPr>
        </p:nvGraphicFramePr>
        <p:xfrm>
          <a:off x="1" y="2452296"/>
          <a:ext cx="8260080" cy="31626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85DFA4E-4702-F12A-F891-796A323D5D8D}"/>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F477A13F-0E9A-15A6-D87F-F0C39138B012}"/>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7802AA9B-C1E7-AB8D-DD1D-18B077A79AB4}"/>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88276C14-67C7-A0B9-866A-3105650C9DFD}"/>
              </a:ext>
            </a:extLst>
          </p:cNvPr>
          <p:cNvSpPr>
            <a:spLocks noGrp="1"/>
          </p:cNvSpPr>
          <p:nvPr>
            <p:ph type="sldNum" sz="quarter" idx="12"/>
          </p:nvPr>
        </p:nvSpPr>
        <p:spPr/>
        <p:txBody>
          <a:bodyPr/>
          <a:lstStyle/>
          <a:p>
            <a:fld id="{721C06D9-4617-44B0-8711-1EF1C439A609}" type="slidenum">
              <a:rPr lang="en-GB" smtClean="0"/>
              <a:pPr/>
              <a:t>18</a:t>
            </a:fld>
            <a:endParaRPr lang="en-GB"/>
          </a:p>
        </p:txBody>
      </p:sp>
      <p:sp>
        <p:nvSpPr>
          <p:cNvPr id="6" name="Text Placeholder 5">
            <a:extLst>
              <a:ext uri="{FF2B5EF4-FFF2-40B4-BE49-F238E27FC236}">
                <a16:creationId xmlns:a16="http://schemas.microsoft.com/office/drawing/2014/main" id="{AFF19AC0-C43B-1947-7F9D-E157D9942077}"/>
              </a:ext>
            </a:extLst>
          </p:cNvPr>
          <p:cNvSpPr>
            <a:spLocks noGrp="1"/>
          </p:cNvSpPr>
          <p:nvPr>
            <p:ph type="body" sz="quarter" idx="13"/>
          </p:nvPr>
        </p:nvSpPr>
        <p:spPr/>
        <p:txBody>
          <a:bodyPr/>
          <a:lstStyle/>
          <a:p>
            <a:r>
              <a:rPr lang="en-GB" dirty="0"/>
              <a:t>Barometer 2026: the C-suite agenda</a:t>
            </a:r>
          </a:p>
        </p:txBody>
      </p:sp>
      <p:sp>
        <p:nvSpPr>
          <p:cNvPr id="7" name="Text Placeholder 6">
            <a:extLst>
              <a:ext uri="{FF2B5EF4-FFF2-40B4-BE49-F238E27FC236}">
                <a16:creationId xmlns:a16="http://schemas.microsoft.com/office/drawing/2014/main" id="{89D4C917-7FF6-F730-AC90-C3BC2DFA5EE5}"/>
              </a:ext>
            </a:extLst>
          </p:cNvPr>
          <p:cNvSpPr>
            <a:spLocks noGrp="1"/>
          </p:cNvSpPr>
          <p:nvPr>
            <p:ph type="body" sz="quarter" idx="14"/>
          </p:nvPr>
        </p:nvSpPr>
        <p:spPr>
          <a:xfrm>
            <a:off x="305999" y="1260000"/>
            <a:ext cx="10369619" cy="334800"/>
          </a:xfrm>
        </p:spPr>
        <p:txBody>
          <a:bodyPr/>
          <a:lstStyle/>
          <a:p>
            <a:r>
              <a:rPr lang="en-GB" dirty="0"/>
              <a:t>Transforming company technology is the top strategic priority for Leaders in Latin America, followed by international expansion and restructuring/cost reduction.   </a:t>
            </a:r>
          </a:p>
          <a:p>
            <a:r>
              <a:rPr lang="en-GB" sz="1400" dirty="0">
                <a:solidFill>
                  <a:schemeClr val="tx1">
                    <a:lumMod val="60000"/>
                    <a:lumOff val="40000"/>
                  </a:schemeClr>
                </a:solidFill>
              </a:rPr>
              <a:t>Percent of respondents</a:t>
            </a:r>
          </a:p>
        </p:txBody>
      </p:sp>
      <p:sp>
        <p:nvSpPr>
          <p:cNvPr id="9" name="TextBox 8">
            <a:extLst>
              <a:ext uri="{FF2B5EF4-FFF2-40B4-BE49-F238E27FC236}">
                <a16:creationId xmlns:a16="http://schemas.microsoft.com/office/drawing/2014/main" id="{ED3B6B5D-9267-7D24-711D-54346B6B3C39}"/>
              </a:ext>
            </a:extLst>
          </p:cNvPr>
          <p:cNvSpPr txBox="1"/>
          <p:nvPr/>
        </p:nvSpPr>
        <p:spPr>
          <a:xfrm>
            <a:off x="438912" y="5806785"/>
            <a:ext cx="9939528" cy="400110"/>
          </a:xfrm>
          <a:prstGeom prst="rect">
            <a:avLst/>
          </a:prstGeom>
          <a:noFill/>
        </p:spPr>
        <p:txBody>
          <a:bodyPr wrap="square" rtlCol="0">
            <a:spAutoFit/>
          </a:bodyPr>
          <a:lstStyle/>
          <a:p>
            <a:r>
              <a:rPr lang="en-GB" sz="1000" i="1" dirty="0" err="1"/>
              <a:t>StratPri</a:t>
            </a:r>
            <a:r>
              <a:rPr lang="en-GB" sz="1000" i="1" dirty="0"/>
              <a:t>. Which of the following activities are the top strategic priorities for your business over the next 3-5 years?</a:t>
            </a:r>
          </a:p>
          <a:p>
            <a:r>
              <a:rPr lang="en-GB" sz="1000" i="1" dirty="0">
                <a:solidFill>
                  <a:schemeClr val="tx1">
                    <a:lumMod val="60000"/>
                    <a:lumOff val="40000"/>
                  </a:schemeClr>
                </a:solidFill>
              </a:rPr>
              <a:t>* Pre-2025 wording was “Reviewing supply chains, operations and processes” // ^ New option for 2026</a:t>
            </a:r>
          </a:p>
        </p:txBody>
      </p:sp>
      <p:sp>
        <p:nvSpPr>
          <p:cNvPr id="12" name="Rectangle 11">
            <a:extLst>
              <a:ext uri="{FF2B5EF4-FFF2-40B4-BE49-F238E27FC236}">
                <a16:creationId xmlns:a16="http://schemas.microsoft.com/office/drawing/2014/main" id="{78BF0329-A301-C077-9B0D-547A290DAFB1}"/>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4B4E4EB-2F39-DE1D-7FBF-94E3C38A5437}"/>
              </a:ext>
            </a:extLst>
          </p:cNvPr>
          <p:cNvSpPr txBox="1">
            <a:spLocks noChangeAspect="1"/>
          </p:cNvSpPr>
          <p:nvPr/>
        </p:nvSpPr>
        <p:spPr>
          <a:xfrm>
            <a:off x="7647862" y="2438741"/>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a:t>
            </a:r>
            <a:r>
              <a:rPr lang="en-US" sz="1200" b="1" spc="40" dirty="0"/>
              <a:t>4</a:t>
            </a:r>
            <a:endParaRPr lang="en-US" sz="1200" b="1" spc="40" dirty="0">
              <a:solidFill>
                <a:schemeClr val="tx1"/>
              </a:solidFill>
            </a:endParaRPr>
          </a:p>
        </p:txBody>
      </p:sp>
      <p:sp>
        <p:nvSpPr>
          <p:cNvPr id="15" name="TextBox 14">
            <a:extLst>
              <a:ext uri="{FF2B5EF4-FFF2-40B4-BE49-F238E27FC236}">
                <a16:creationId xmlns:a16="http://schemas.microsoft.com/office/drawing/2014/main" id="{345C6563-F22F-BEBE-6AC6-2F45E8646CDE}"/>
              </a:ext>
            </a:extLst>
          </p:cNvPr>
          <p:cNvSpPr txBox="1">
            <a:spLocks noChangeAspect="1"/>
          </p:cNvSpPr>
          <p:nvPr/>
        </p:nvSpPr>
        <p:spPr>
          <a:xfrm>
            <a:off x="6273160" y="3341019"/>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-3</a:t>
            </a:r>
          </a:p>
        </p:txBody>
      </p:sp>
      <p:sp>
        <p:nvSpPr>
          <p:cNvPr id="16" name="TextBox 15">
            <a:extLst>
              <a:ext uri="{FF2B5EF4-FFF2-40B4-BE49-F238E27FC236}">
                <a16:creationId xmlns:a16="http://schemas.microsoft.com/office/drawing/2014/main" id="{866DD997-6AC1-663C-B2D7-18EB785B832D}"/>
              </a:ext>
            </a:extLst>
          </p:cNvPr>
          <p:cNvSpPr txBox="1">
            <a:spLocks noChangeAspect="1"/>
          </p:cNvSpPr>
          <p:nvPr/>
        </p:nvSpPr>
        <p:spPr>
          <a:xfrm>
            <a:off x="5891627" y="4916516"/>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a:t>
            </a:r>
            <a:r>
              <a:rPr lang="en-US" sz="1200" b="1" spc="40" dirty="0"/>
              <a:t>4</a:t>
            </a:r>
            <a:endParaRPr lang="en-US" sz="1200" b="1" spc="40" dirty="0">
              <a:solidFill>
                <a:schemeClr val="tx1"/>
              </a:solidFill>
            </a:endParaRPr>
          </a:p>
        </p:txBody>
      </p:sp>
      <p:sp>
        <p:nvSpPr>
          <p:cNvPr id="11" name="TextBox 10">
            <a:extLst>
              <a:ext uri="{FF2B5EF4-FFF2-40B4-BE49-F238E27FC236}">
                <a16:creationId xmlns:a16="http://schemas.microsoft.com/office/drawing/2014/main" id="{B8CBF81A-DB42-7F23-BE0C-3159A1DA533A}"/>
              </a:ext>
            </a:extLst>
          </p:cNvPr>
          <p:cNvSpPr txBox="1"/>
          <p:nvPr/>
        </p:nvSpPr>
        <p:spPr>
          <a:xfrm>
            <a:off x="5261154" y="2121861"/>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3" name="TextBox 12">
            <a:extLst>
              <a:ext uri="{FF2B5EF4-FFF2-40B4-BE49-F238E27FC236}">
                <a16:creationId xmlns:a16="http://schemas.microsoft.com/office/drawing/2014/main" id="{7EAB7530-5258-B7D4-AB1D-205284795D4E}"/>
              </a:ext>
            </a:extLst>
          </p:cNvPr>
          <p:cNvSpPr txBox="1"/>
          <p:nvPr/>
        </p:nvSpPr>
        <p:spPr>
          <a:xfrm>
            <a:off x="8797721" y="2121860"/>
            <a:ext cx="1353793" cy="307777"/>
          </a:xfrm>
          <a:prstGeom prst="rect">
            <a:avLst/>
          </a:prstGeom>
          <a:noFill/>
        </p:spPr>
        <p:txBody>
          <a:bodyPr wrap="square" lIns="0" rtlCol="0">
            <a:spAutoFit/>
          </a:bodyPr>
          <a:lstStyle/>
          <a:p>
            <a:pPr algn="ctr"/>
            <a:r>
              <a:rPr lang="en-US" sz="1400" b="1" spc="40" dirty="0">
                <a:solidFill>
                  <a:schemeClr val="tx1"/>
                </a:solidFill>
              </a:rPr>
              <a:t>Latin America</a:t>
            </a:r>
          </a:p>
        </p:txBody>
      </p:sp>
    </p:spTree>
    <p:extLst>
      <p:ext uri="{BB962C8B-B14F-4D97-AF65-F5344CB8AC3E}">
        <p14:creationId xmlns:p14="http://schemas.microsoft.com/office/powerpoint/2010/main" val="386122056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B739-CF76-DE76-5837-1DE20F89998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1E4672B-69EE-ECE1-107F-0D72A27F72A7}"/>
              </a:ext>
            </a:extLst>
          </p:cNvPr>
          <p:cNvSpPr/>
          <p:nvPr/>
        </p:nvSpPr>
        <p:spPr>
          <a:xfrm>
            <a:off x="762001" y="2507088"/>
            <a:ext cx="10840720" cy="5218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Chart Placeholder 3">
            <a:extLst>
              <a:ext uri="{FF2B5EF4-FFF2-40B4-BE49-F238E27FC236}">
                <a16:creationId xmlns:a16="http://schemas.microsoft.com/office/drawing/2014/main" id="{CECF242E-92C9-ADCE-B94C-D0792919A65C}"/>
              </a:ext>
            </a:extLst>
          </p:cNvPr>
          <p:cNvGraphicFramePr>
            <a:graphicFrameLocks/>
          </p:cNvGraphicFramePr>
          <p:nvPr>
            <p:extLst>
              <p:ext uri="{D42A27DB-BD31-4B8C-83A1-F6EECF244321}">
                <p14:modId xmlns:p14="http://schemas.microsoft.com/office/powerpoint/2010/main" val="223920406"/>
              </p:ext>
            </p:extLst>
          </p:nvPr>
        </p:nvGraphicFramePr>
        <p:xfrm>
          <a:off x="152399" y="2512010"/>
          <a:ext cx="7646743" cy="30859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26E132A-396C-1DA2-A705-EBB5CAEE7422}"/>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0C308E4D-F112-C7D3-415E-C1B018117DE1}"/>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0351CF0D-B496-432A-F591-CF8F9F517E6A}"/>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9D0418A1-D611-4A4B-1EEA-A366B470C5AA}"/>
              </a:ext>
            </a:extLst>
          </p:cNvPr>
          <p:cNvSpPr>
            <a:spLocks noGrp="1"/>
          </p:cNvSpPr>
          <p:nvPr>
            <p:ph type="sldNum" sz="quarter" idx="12"/>
          </p:nvPr>
        </p:nvSpPr>
        <p:spPr/>
        <p:txBody>
          <a:bodyPr/>
          <a:lstStyle/>
          <a:p>
            <a:fld id="{721C06D9-4617-44B0-8711-1EF1C439A609}" type="slidenum">
              <a:rPr lang="en-GB" smtClean="0"/>
              <a:pPr/>
              <a:t>19</a:t>
            </a:fld>
            <a:endParaRPr lang="en-GB"/>
          </a:p>
        </p:txBody>
      </p:sp>
      <p:sp>
        <p:nvSpPr>
          <p:cNvPr id="6" name="Text Placeholder 5">
            <a:extLst>
              <a:ext uri="{FF2B5EF4-FFF2-40B4-BE49-F238E27FC236}">
                <a16:creationId xmlns:a16="http://schemas.microsoft.com/office/drawing/2014/main" id="{8693C3EF-7349-9D6D-F9FB-2F66C6E7CC97}"/>
              </a:ext>
            </a:extLst>
          </p:cNvPr>
          <p:cNvSpPr>
            <a:spLocks noGrp="1"/>
          </p:cNvSpPr>
          <p:nvPr>
            <p:ph type="body" sz="quarter" idx="13"/>
          </p:nvPr>
        </p:nvSpPr>
        <p:spPr/>
        <p:txBody>
          <a:bodyPr/>
          <a:lstStyle/>
          <a:p>
            <a:r>
              <a:rPr lang="en-GB" dirty="0"/>
              <a:t>Barometer 2026: the C-suite agenda</a:t>
            </a:r>
          </a:p>
        </p:txBody>
      </p:sp>
      <p:sp>
        <p:nvSpPr>
          <p:cNvPr id="7" name="Text Placeholder 6">
            <a:extLst>
              <a:ext uri="{FF2B5EF4-FFF2-40B4-BE49-F238E27FC236}">
                <a16:creationId xmlns:a16="http://schemas.microsoft.com/office/drawing/2014/main" id="{CA302814-1468-B6F7-8D5B-C23D272B3157}"/>
              </a:ext>
            </a:extLst>
          </p:cNvPr>
          <p:cNvSpPr>
            <a:spLocks noGrp="1"/>
          </p:cNvSpPr>
          <p:nvPr>
            <p:ph type="body" sz="quarter" idx="14"/>
          </p:nvPr>
        </p:nvSpPr>
        <p:spPr>
          <a:xfrm>
            <a:off x="306000" y="1260000"/>
            <a:ext cx="11357680" cy="334800"/>
          </a:xfrm>
        </p:spPr>
        <p:txBody>
          <a:bodyPr/>
          <a:lstStyle/>
          <a:p>
            <a:r>
              <a:rPr lang="en-GB" dirty="0"/>
              <a:t>Executives in Latin America report that inflation/cost of living is the most important external trend they face – followed by AI, other new technologies and increased competition.    </a:t>
            </a:r>
          </a:p>
          <a:p>
            <a:r>
              <a:rPr lang="en-GB" sz="1400" dirty="0">
                <a:solidFill>
                  <a:schemeClr val="tx1">
                    <a:lumMod val="60000"/>
                    <a:lumOff val="40000"/>
                  </a:schemeClr>
                </a:solidFill>
              </a:rPr>
              <a:t>Percent of respondents</a:t>
            </a:r>
          </a:p>
        </p:txBody>
      </p:sp>
      <p:sp>
        <p:nvSpPr>
          <p:cNvPr id="9" name="TextBox 8">
            <a:extLst>
              <a:ext uri="{FF2B5EF4-FFF2-40B4-BE49-F238E27FC236}">
                <a16:creationId xmlns:a16="http://schemas.microsoft.com/office/drawing/2014/main" id="{A29EFB04-DB51-0D7B-BDA0-1E98C5CBCDEC}"/>
              </a:ext>
            </a:extLst>
          </p:cNvPr>
          <p:cNvSpPr txBox="1"/>
          <p:nvPr/>
        </p:nvSpPr>
        <p:spPr>
          <a:xfrm>
            <a:off x="438912" y="5674807"/>
            <a:ext cx="11351664" cy="553998"/>
          </a:xfrm>
          <a:prstGeom prst="rect">
            <a:avLst/>
          </a:prstGeom>
          <a:noFill/>
        </p:spPr>
        <p:txBody>
          <a:bodyPr wrap="square" rtlCol="0">
            <a:spAutoFit/>
          </a:bodyPr>
          <a:lstStyle/>
          <a:p>
            <a:r>
              <a:rPr lang="en-GB" sz="1000" i="1" dirty="0"/>
              <a:t>Trends. Which of the following external trends do you expect to have the biggest impact on your organisation over the next 12 months?</a:t>
            </a:r>
          </a:p>
          <a:p>
            <a:r>
              <a:rPr lang="en-GB" sz="1000" i="1" dirty="0">
                <a:solidFill>
                  <a:schemeClr val="tx1">
                    <a:lumMod val="60000"/>
                    <a:lumOff val="40000"/>
                  </a:schemeClr>
                </a:solidFill>
              </a:rPr>
              <a:t>* Pre-2025 wording was “New models of work such as flexible and remote working” // ^ Pre-2025 wording was “Increased competition in your industry” // ** AI split from technology category this wave </a:t>
            </a:r>
          </a:p>
          <a:p>
            <a:r>
              <a:rPr lang="en-GB" sz="1000" i="1" dirty="0">
                <a:solidFill>
                  <a:schemeClr val="tx1">
                    <a:lumMod val="60000"/>
                    <a:lumOff val="40000"/>
                  </a:schemeClr>
                </a:solidFill>
              </a:rPr>
              <a:t>// ^^ Geopolitical instability and Social unrest combined this wave // ~ Pre-2026 wording was “ESG expectations from regulators and society”  </a:t>
            </a:r>
          </a:p>
        </p:txBody>
      </p:sp>
      <p:sp>
        <p:nvSpPr>
          <p:cNvPr id="12" name="Rectangle 11">
            <a:extLst>
              <a:ext uri="{FF2B5EF4-FFF2-40B4-BE49-F238E27FC236}">
                <a16:creationId xmlns:a16="http://schemas.microsoft.com/office/drawing/2014/main" id="{B097150E-E677-BDDB-1478-C354A35CA2F7}"/>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8EE5B37-A08A-8A04-D048-25AA01519175}"/>
              </a:ext>
            </a:extLst>
          </p:cNvPr>
          <p:cNvSpPr txBox="1">
            <a:spLocks noChangeAspect="1"/>
          </p:cNvSpPr>
          <p:nvPr/>
        </p:nvSpPr>
        <p:spPr>
          <a:xfrm>
            <a:off x="6293782" y="4311558"/>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a:t>
            </a:r>
            <a:r>
              <a:rPr lang="en-US" sz="1200" b="1" spc="40" dirty="0"/>
              <a:t>4</a:t>
            </a:r>
            <a:endParaRPr lang="en-US" sz="1200" b="1" spc="40" dirty="0">
              <a:solidFill>
                <a:schemeClr val="tx1"/>
              </a:solidFill>
            </a:endParaRPr>
          </a:p>
        </p:txBody>
      </p:sp>
      <p:sp>
        <p:nvSpPr>
          <p:cNvPr id="16" name="TextBox 15">
            <a:extLst>
              <a:ext uri="{FF2B5EF4-FFF2-40B4-BE49-F238E27FC236}">
                <a16:creationId xmlns:a16="http://schemas.microsoft.com/office/drawing/2014/main" id="{50C79FC3-181C-1483-F9D8-7B53307EF3F3}"/>
              </a:ext>
            </a:extLst>
          </p:cNvPr>
          <p:cNvSpPr txBox="1"/>
          <p:nvPr/>
        </p:nvSpPr>
        <p:spPr>
          <a:xfrm>
            <a:off x="5088434" y="2121861"/>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7" name="TextBox 16">
            <a:extLst>
              <a:ext uri="{FF2B5EF4-FFF2-40B4-BE49-F238E27FC236}">
                <a16:creationId xmlns:a16="http://schemas.microsoft.com/office/drawing/2014/main" id="{CC7A9BC8-DB93-4DAB-6DA4-01E41456C2A8}"/>
              </a:ext>
            </a:extLst>
          </p:cNvPr>
          <p:cNvSpPr txBox="1"/>
          <p:nvPr/>
        </p:nvSpPr>
        <p:spPr>
          <a:xfrm>
            <a:off x="9047506" y="2121860"/>
            <a:ext cx="1412337" cy="307777"/>
          </a:xfrm>
          <a:prstGeom prst="rect">
            <a:avLst/>
          </a:prstGeom>
          <a:noFill/>
        </p:spPr>
        <p:txBody>
          <a:bodyPr wrap="square" lIns="0" rtlCol="0">
            <a:spAutoFit/>
          </a:bodyPr>
          <a:lstStyle/>
          <a:p>
            <a:pPr algn="ctr"/>
            <a:r>
              <a:rPr lang="en-US" sz="1400" b="1" spc="40" dirty="0">
                <a:solidFill>
                  <a:schemeClr val="tx1"/>
                </a:solidFill>
              </a:rPr>
              <a:t>Latin America</a:t>
            </a:r>
          </a:p>
        </p:txBody>
      </p:sp>
      <p:sp>
        <p:nvSpPr>
          <p:cNvPr id="18" name="TextBox 17">
            <a:extLst>
              <a:ext uri="{FF2B5EF4-FFF2-40B4-BE49-F238E27FC236}">
                <a16:creationId xmlns:a16="http://schemas.microsoft.com/office/drawing/2014/main" id="{9AAF55BA-F4A6-D05A-ACBB-478EDA5C0238}"/>
              </a:ext>
            </a:extLst>
          </p:cNvPr>
          <p:cNvSpPr txBox="1">
            <a:spLocks noChangeAspect="1"/>
          </p:cNvSpPr>
          <p:nvPr/>
        </p:nvSpPr>
        <p:spPr>
          <a:xfrm>
            <a:off x="6040902" y="4800162"/>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a:t>
            </a:r>
            <a:r>
              <a:rPr lang="en-US" sz="1200" b="1" spc="40" dirty="0"/>
              <a:t>4</a:t>
            </a:r>
            <a:endParaRPr lang="en-US" sz="1200" b="1" spc="40" dirty="0">
              <a:solidFill>
                <a:schemeClr val="tx1"/>
              </a:solidFill>
            </a:endParaRPr>
          </a:p>
        </p:txBody>
      </p:sp>
      <p:sp>
        <p:nvSpPr>
          <p:cNvPr id="19" name="TextBox 18">
            <a:extLst>
              <a:ext uri="{FF2B5EF4-FFF2-40B4-BE49-F238E27FC236}">
                <a16:creationId xmlns:a16="http://schemas.microsoft.com/office/drawing/2014/main" id="{F7F2D754-1197-A74A-E739-000608C7E440}"/>
              </a:ext>
            </a:extLst>
          </p:cNvPr>
          <p:cNvSpPr txBox="1">
            <a:spLocks noChangeAspect="1"/>
          </p:cNvSpPr>
          <p:nvPr/>
        </p:nvSpPr>
        <p:spPr>
          <a:xfrm>
            <a:off x="5878902" y="5077161"/>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-6</a:t>
            </a:r>
          </a:p>
        </p:txBody>
      </p:sp>
      <p:sp>
        <p:nvSpPr>
          <p:cNvPr id="20" name="TextBox 19">
            <a:extLst>
              <a:ext uri="{FF2B5EF4-FFF2-40B4-BE49-F238E27FC236}">
                <a16:creationId xmlns:a16="http://schemas.microsoft.com/office/drawing/2014/main" id="{FF4D81E2-0DAB-DBD3-9EEA-46C1E2A42938}"/>
              </a:ext>
            </a:extLst>
          </p:cNvPr>
          <p:cNvSpPr txBox="1">
            <a:spLocks noChangeAspect="1"/>
          </p:cNvSpPr>
          <p:nvPr/>
        </p:nvSpPr>
        <p:spPr>
          <a:xfrm>
            <a:off x="5756982" y="5331161"/>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a:t>
            </a:r>
            <a:r>
              <a:rPr lang="en-US" sz="1200" b="1" spc="40" dirty="0"/>
              <a:t>4</a:t>
            </a:r>
            <a:endParaRPr lang="en-US" sz="1200" b="1" spc="40" dirty="0">
              <a:solidFill>
                <a:schemeClr val="tx1"/>
              </a:solidFill>
            </a:endParaRPr>
          </a:p>
        </p:txBody>
      </p:sp>
      <p:graphicFrame>
        <p:nvGraphicFramePr>
          <p:cNvPr id="21" name="Chart Placeholder 3">
            <a:extLst>
              <a:ext uri="{FF2B5EF4-FFF2-40B4-BE49-F238E27FC236}">
                <a16:creationId xmlns:a16="http://schemas.microsoft.com/office/drawing/2014/main" id="{4501120B-89CD-5A1E-1425-952E21B25859}"/>
              </a:ext>
            </a:extLst>
          </p:cNvPr>
          <p:cNvGraphicFramePr>
            <a:graphicFrameLocks/>
          </p:cNvGraphicFramePr>
          <p:nvPr>
            <p:extLst>
              <p:ext uri="{D42A27DB-BD31-4B8C-83A1-F6EECF244321}">
                <p14:modId xmlns:p14="http://schemas.microsoft.com/office/powerpoint/2010/main" val="3828281742"/>
              </p:ext>
            </p:extLst>
          </p:nvPr>
        </p:nvGraphicFramePr>
        <p:xfrm>
          <a:off x="7548881" y="2512010"/>
          <a:ext cx="4380524" cy="30859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63DB94B4-F4B2-A084-A7BB-D28D038B0015}"/>
              </a:ext>
            </a:extLst>
          </p:cNvPr>
          <p:cNvSpPr txBox="1">
            <a:spLocks noChangeAspect="1"/>
          </p:cNvSpPr>
          <p:nvPr/>
        </p:nvSpPr>
        <p:spPr>
          <a:xfrm>
            <a:off x="9486263" y="4033105"/>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-11</a:t>
            </a:r>
          </a:p>
        </p:txBody>
      </p:sp>
      <p:sp>
        <p:nvSpPr>
          <p:cNvPr id="24" name="TextBox 23">
            <a:extLst>
              <a:ext uri="{FF2B5EF4-FFF2-40B4-BE49-F238E27FC236}">
                <a16:creationId xmlns:a16="http://schemas.microsoft.com/office/drawing/2014/main" id="{580806FB-B7A0-ECE3-CA9D-BAD86937F8F3}"/>
              </a:ext>
            </a:extLst>
          </p:cNvPr>
          <p:cNvSpPr txBox="1">
            <a:spLocks noChangeAspect="1"/>
          </p:cNvSpPr>
          <p:nvPr/>
        </p:nvSpPr>
        <p:spPr>
          <a:xfrm>
            <a:off x="11653522" y="2751951"/>
            <a:ext cx="324000" cy="276999"/>
          </a:xfrm>
          <a:prstGeom prst="rect">
            <a:avLst/>
          </a:prstGeom>
          <a:solidFill>
            <a:schemeClr val="accent1">
              <a:lumMod val="40000"/>
              <a:lumOff val="60000"/>
            </a:schemeClr>
          </a:solidFill>
        </p:spPr>
        <p:txBody>
          <a:bodyPr wrap="square" lIns="0" rIns="0" rtlCol="0" anchor="ctr">
            <a:spAutoFit/>
          </a:bodyPr>
          <a:lstStyle/>
          <a:p>
            <a:pPr algn="ctr"/>
            <a:r>
              <a:rPr lang="en-US" sz="1200" b="1" spc="40" dirty="0"/>
              <a:t>+</a:t>
            </a:r>
            <a:r>
              <a:rPr lang="en-US" sz="1200" b="1" spc="40" dirty="0">
                <a:solidFill>
                  <a:schemeClr val="tx1"/>
                </a:solidFill>
              </a:rPr>
              <a:t>12</a:t>
            </a:r>
          </a:p>
        </p:txBody>
      </p:sp>
      <p:sp>
        <p:nvSpPr>
          <p:cNvPr id="13" name="TextBox 12">
            <a:extLst>
              <a:ext uri="{FF2B5EF4-FFF2-40B4-BE49-F238E27FC236}">
                <a16:creationId xmlns:a16="http://schemas.microsoft.com/office/drawing/2014/main" id="{D21040BB-42FD-2132-2450-9FAA5FCAB6EC}"/>
              </a:ext>
            </a:extLst>
          </p:cNvPr>
          <p:cNvSpPr txBox="1">
            <a:spLocks noChangeAspect="1"/>
          </p:cNvSpPr>
          <p:nvPr/>
        </p:nvSpPr>
        <p:spPr>
          <a:xfrm>
            <a:off x="8861761" y="4820482"/>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-12</a:t>
            </a:r>
          </a:p>
        </p:txBody>
      </p:sp>
      <p:sp>
        <p:nvSpPr>
          <p:cNvPr id="14" name="TextBox 13">
            <a:extLst>
              <a:ext uri="{FF2B5EF4-FFF2-40B4-BE49-F238E27FC236}">
                <a16:creationId xmlns:a16="http://schemas.microsoft.com/office/drawing/2014/main" id="{F39C20BF-EE85-214D-F2AC-C5C190D90D77}"/>
              </a:ext>
            </a:extLst>
          </p:cNvPr>
          <p:cNvSpPr txBox="1">
            <a:spLocks noChangeAspect="1"/>
          </p:cNvSpPr>
          <p:nvPr/>
        </p:nvSpPr>
        <p:spPr>
          <a:xfrm>
            <a:off x="9408753" y="5091963"/>
            <a:ext cx="324000" cy="276999"/>
          </a:xfrm>
          <a:prstGeom prst="rect">
            <a:avLst/>
          </a:prstGeom>
          <a:solidFill>
            <a:schemeClr val="accent3">
              <a:lumMod val="20000"/>
              <a:lumOff val="80000"/>
            </a:schemeClr>
          </a:solidFill>
        </p:spPr>
        <p:txBody>
          <a:bodyPr wrap="square" lIns="0" rIns="0" rtlCol="0" anchor="ctr">
            <a:spAutoFit/>
          </a:bodyPr>
          <a:lstStyle/>
          <a:p>
            <a:pPr algn="ctr"/>
            <a:r>
              <a:rPr lang="en-US" sz="1200" b="1" spc="40" dirty="0">
                <a:solidFill>
                  <a:schemeClr val="tx1"/>
                </a:solidFill>
              </a:rPr>
              <a:t>-16</a:t>
            </a:r>
          </a:p>
        </p:txBody>
      </p:sp>
    </p:spTree>
    <p:extLst>
      <p:ext uri="{BB962C8B-B14F-4D97-AF65-F5344CB8AC3E}">
        <p14:creationId xmlns:p14="http://schemas.microsoft.com/office/powerpoint/2010/main" val="12639469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8722-A559-4322-52E6-EDC2AAEA9CA4}"/>
              </a:ext>
            </a:extLst>
          </p:cNvPr>
          <p:cNvSpPr>
            <a:spLocks noGrp="1"/>
          </p:cNvSpPr>
          <p:nvPr>
            <p:ph type="title"/>
          </p:nvPr>
        </p:nvSpPr>
        <p:spPr/>
        <p:txBody>
          <a:bodyPr/>
          <a:lstStyle/>
          <a:p>
            <a:r>
              <a:rPr lang="en-GB"/>
              <a:t>The global theme and methodology</a:t>
            </a:r>
          </a:p>
        </p:txBody>
      </p:sp>
      <p:sp>
        <p:nvSpPr>
          <p:cNvPr id="4" name="Text Placeholder 3">
            <a:extLst>
              <a:ext uri="{FF2B5EF4-FFF2-40B4-BE49-F238E27FC236}">
                <a16:creationId xmlns:a16="http://schemas.microsoft.com/office/drawing/2014/main" id="{29F0EB0E-AE29-976F-F614-F11837758066}"/>
              </a:ext>
            </a:extLst>
          </p:cNvPr>
          <p:cNvSpPr>
            <a:spLocks noGrp="1"/>
          </p:cNvSpPr>
          <p:nvPr>
            <p:ph type="body" sz="quarter" idx="11"/>
          </p:nvPr>
        </p:nvSpPr>
        <p:spPr/>
        <p:txBody>
          <a:bodyPr/>
          <a:lstStyle/>
          <a:p>
            <a:r>
              <a:rPr lang="en-GB"/>
              <a:t>01</a:t>
            </a:r>
          </a:p>
        </p:txBody>
      </p:sp>
    </p:spTree>
    <p:extLst>
      <p:ext uri="{BB962C8B-B14F-4D97-AF65-F5344CB8AC3E}">
        <p14:creationId xmlns:p14="http://schemas.microsoft.com/office/powerpoint/2010/main" val="5882507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0C9AA-8EF4-DA22-1979-3CE1A316F17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342D08A-D69E-51CB-E8CF-CB2B7E20CDAA}"/>
              </a:ext>
            </a:extLst>
          </p:cNvPr>
          <p:cNvSpPr/>
          <p:nvPr/>
        </p:nvSpPr>
        <p:spPr>
          <a:xfrm>
            <a:off x="2110740" y="2935979"/>
            <a:ext cx="9029700" cy="6371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Chart Placeholder 3">
            <a:extLst>
              <a:ext uri="{FF2B5EF4-FFF2-40B4-BE49-F238E27FC236}">
                <a16:creationId xmlns:a16="http://schemas.microsoft.com/office/drawing/2014/main" id="{1D4EC8E1-88CE-D4D2-35AD-339414B4A7C5}"/>
              </a:ext>
            </a:extLst>
          </p:cNvPr>
          <p:cNvGraphicFramePr>
            <a:graphicFrameLocks/>
          </p:cNvGraphicFramePr>
          <p:nvPr>
            <p:extLst>
              <p:ext uri="{D42A27DB-BD31-4B8C-83A1-F6EECF244321}">
                <p14:modId xmlns:p14="http://schemas.microsoft.com/office/powerpoint/2010/main" val="1880642952"/>
              </p:ext>
            </p:extLst>
          </p:nvPr>
        </p:nvGraphicFramePr>
        <p:xfrm>
          <a:off x="152399" y="2564968"/>
          <a:ext cx="11396473" cy="284277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6C42BAE-4C02-3DEB-7E9C-28C8BD4C633D}"/>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FAEFE53E-3FE3-A776-0F8E-A0415A26FCC9}"/>
              </a:ext>
            </a:extLst>
          </p:cNvPr>
          <p:cNvSpPr>
            <a:spLocks noGrp="1"/>
          </p:cNvSpPr>
          <p:nvPr>
            <p:ph type="dt" sz="half" idx="10"/>
          </p:nvPr>
        </p:nvSpPr>
        <p:spPr/>
        <p:txBody>
          <a:bodyPr/>
          <a:lstStyle/>
          <a:p>
            <a:r>
              <a:rPr lang="en-US" dirty="0"/>
              <a:t>November 2025</a:t>
            </a:r>
            <a:endParaRPr lang="en-GB" dirty="0"/>
          </a:p>
        </p:txBody>
      </p:sp>
      <p:sp>
        <p:nvSpPr>
          <p:cNvPr id="4" name="Footer Placeholder 3">
            <a:extLst>
              <a:ext uri="{FF2B5EF4-FFF2-40B4-BE49-F238E27FC236}">
                <a16:creationId xmlns:a16="http://schemas.microsoft.com/office/drawing/2014/main" id="{A88F4BDC-5A0A-FCF2-4653-DBE8F3C2F0D1}"/>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1E0BA3EB-C49E-B916-E97A-6B1648989947}"/>
              </a:ext>
            </a:extLst>
          </p:cNvPr>
          <p:cNvSpPr>
            <a:spLocks noGrp="1"/>
          </p:cNvSpPr>
          <p:nvPr>
            <p:ph type="sldNum" sz="quarter" idx="12"/>
          </p:nvPr>
        </p:nvSpPr>
        <p:spPr/>
        <p:txBody>
          <a:bodyPr/>
          <a:lstStyle/>
          <a:p>
            <a:fld id="{721C06D9-4617-44B0-8711-1EF1C439A609}" type="slidenum">
              <a:rPr lang="en-GB" smtClean="0"/>
              <a:pPr/>
              <a:t>20</a:t>
            </a:fld>
            <a:endParaRPr lang="en-GB"/>
          </a:p>
        </p:txBody>
      </p:sp>
      <p:sp>
        <p:nvSpPr>
          <p:cNvPr id="6" name="Text Placeholder 5">
            <a:extLst>
              <a:ext uri="{FF2B5EF4-FFF2-40B4-BE49-F238E27FC236}">
                <a16:creationId xmlns:a16="http://schemas.microsoft.com/office/drawing/2014/main" id="{A5F7B0C1-4FDE-85B6-3A4B-999EC15C7AF7}"/>
              </a:ext>
            </a:extLst>
          </p:cNvPr>
          <p:cNvSpPr>
            <a:spLocks noGrp="1"/>
          </p:cNvSpPr>
          <p:nvPr>
            <p:ph type="body" sz="quarter" idx="13"/>
          </p:nvPr>
        </p:nvSpPr>
        <p:spPr/>
        <p:txBody>
          <a:bodyPr/>
          <a:lstStyle/>
          <a:p>
            <a:r>
              <a:rPr lang="en-GB" dirty="0"/>
              <a:t>Barometer 2026: the C-suite agenda</a:t>
            </a:r>
          </a:p>
        </p:txBody>
      </p:sp>
      <p:sp>
        <p:nvSpPr>
          <p:cNvPr id="7" name="Text Placeholder 6">
            <a:extLst>
              <a:ext uri="{FF2B5EF4-FFF2-40B4-BE49-F238E27FC236}">
                <a16:creationId xmlns:a16="http://schemas.microsoft.com/office/drawing/2014/main" id="{7BB4BF4C-EAE5-00CE-1261-34ECBFC634E9}"/>
              </a:ext>
            </a:extLst>
          </p:cNvPr>
          <p:cNvSpPr>
            <a:spLocks noGrp="1"/>
          </p:cNvSpPr>
          <p:nvPr>
            <p:ph type="body" sz="quarter" idx="14"/>
          </p:nvPr>
        </p:nvSpPr>
        <p:spPr>
          <a:xfrm>
            <a:off x="305999" y="1260000"/>
            <a:ext cx="9194617" cy="334800"/>
          </a:xfrm>
        </p:spPr>
        <p:txBody>
          <a:bodyPr/>
          <a:lstStyle/>
          <a:p>
            <a:r>
              <a:rPr lang="en-GB" dirty="0"/>
              <a:t>The Latin America Confidence Index is 38%, down 8 from 2025. Leaders here are most confident in their ability to manage sustainability requirements, AI and talent scarcity. </a:t>
            </a:r>
          </a:p>
          <a:p>
            <a:r>
              <a:rPr lang="en-GB" sz="1400" dirty="0">
                <a:solidFill>
                  <a:schemeClr val="tx1">
                    <a:lumMod val="60000"/>
                    <a:lumOff val="40000"/>
                  </a:schemeClr>
                </a:solidFill>
              </a:rPr>
              <a:t>Percent of respondents who selected each trend as impactful</a:t>
            </a:r>
          </a:p>
          <a:p>
            <a:endParaRPr lang="en-GB" dirty="0"/>
          </a:p>
        </p:txBody>
      </p:sp>
      <p:sp>
        <p:nvSpPr>
          <p:cNvPr id="9" name="TextBox 8">
            <a:extLst>
              <a:ext uri="{FF2B5EF4-FFF2-40B4-BE49-F238E27FC236}">
                <a16:creationId xmlns:a16="http://schemas.microsoft.com/office/drawing/2014/main" id="{434D6738-B91D-E042-1506-1B4784EB9160}"/>
              </a:ext>
            </a:extLst>
          </p:cNvPr>
          <p:cNvSpPr txBox="1"/>
          <p:nvPr/>
        </p:nvSpPr>
        <p:spPr>
          <a:xfrm>
            <a:off x="438912" y="5674807"/>
            <a:ext cx="11109960" cy="553998"/>
          </a:xfrm>
          <a:prstGeom prst="rect">
            <a:avLst/>
          </a:prstGeom>
          <a:noFill/>
        </p:spPr>
        <p:txBody>
          <a:bodyPr wrap="square" rtlCol="0">
            <a:spAutoFit/>
          </a:bodyPr>
          <a:lstStyle/>
          <a:p>
            <a:r>
              <a:rPr lang="en-GB" sz="1000" i="1" dirty="0" err="1"/>
              <a:t>TrndConf</a:t>
            </a:r>
            <a:r>
              <a:rPr lang="en-GB" sz="1000" i="1" dirty="0"/>
              <a:t>. How confident are you that your organisation is prepared for each of the following trends? </a:t>
            </a:r>
          </a:p>
          <a:p>
            <a:r>
              <a:rPr lang="en-GB" sz="1000" i="1" dirty="0">
                <a:solidFill>
                  <a:schemeClr val="tx1">
                    <a:lumMod val="60000"/>
                    <a:lumOff val="40000"/>
                  </a:schemeClr>
                </a:solidFill>
              </a:rPr>
              <a:t>* Pre-2025 wording was “New models of work such as flexible and remote working” // ^ Pre-2025 wording was “Increased competition in your industry” // ** AI split out from technology this wave </a:t>
            </a:r>
          </a:p>
          <a:p>
            <a:r>
              <a:rPr lang="en-GB" sz="1000" i="1" dirty="0">
                <a:solidFill>
                  <a:schemeClr val="tx1">
                    <a:lumMod val="60000"/>
                    <a:lumOff val="40000"/>
                  </a:schemeClr>
                </a:solidFill>
              </a:rPr>
              <a:t>// ^^ Geopolitical instability and Social unrest combined this wave // ~ Pre-2026 wording was “ESG expectations from regulators and society”  </a:t>
            </a:r>
          </a:p>
        </p:txBody>
      </p:sp>
      <p:sp>
        <p:nvSpPr>
          <p:cNvPr id="12" name="Rectangle 11">
            <a:extLst>
              <a:ext uri="{FF2B5EF4-FFF2-40B4-BE49-F238E27FC236}">
                <a16:creationId xmlns:a16="http://schemas.microsoft.com/office/drawing/2014/main" id="{48D2A58E-1F2F-DEA2-D36F-8D22FE0E5D53}"/>
              </a:ext>
            </a:extLst>
          </p:cNvPr>
          <p:cNvSpPr/>
          <p:nvPr/>
        </p:nvSpPr>
        <p:spPr>
          <a:xfrm>
            <a:off x="551688" y="6229554"/>
            <a:ext cx="6952544"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dirty="0">
                <a:solidFill>
                  <a:srgbClr val="FFFFFF"/>
                </a:solidFill>
                <a:latin typeface="Arial" panose="020B0604020202020204" pitchFamily="34" charset="0"/>
                <a:cs typeface="Arial" panose="020B0604020202020204" pitchFamily="34" charset="0"/>
              </a:rPr>
              <a:t>Business sample selecting each trend as impactful, </a:t>
            </a:r>
            <a:r>
              <a:rPr lang="en-GB" sz="1100" dirty="0">
                <a:solidFill>
                  <a:srgbClr val="FFC000"/>
                </a:solidFill>
                <a:latin typeface="Arial" panose="020B0604020202020204" pitchFamily="34" charset="0"/>
                <a:cs typeface="Arial" panose="020B0604020202020204" pitchFamily="34" charset="0"/>
              </a:rPr>
              <a:t>n&gt;22 for every trend in Latin America (N.B. low samples)</a:t>
            </a:r>
            <a:endParaRPr lang="en-GB" sz="11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92CBFCA-84DD-1442-11FA-EC065A984C1C}"/>
              </a:ext>
            </a:extLst>
          </p:cNvPr>
          <p:cNvSpPr txBox="1"/>
          <p:nvPr/>
        </p:nvSpPr>
        <p:spPr>
          <a:xfrm>
            <a:off x="6441407" y="5472076"/>
            <a:ext cx="5382764" cy="246221"/>
          </a:xfrm>
          <a:prstGeom prst="rect">
            <a:avLst/>
          </a:prstGeom>
          <a:noFill/>
        </p:spPr>
        <p:txBody>
          <a:bodyPr wrap="square" rtlCol="0">
            <a:spAutoFit/>
          </a:bodyPr>
          <a:lstStyle/>
          <a:p>
            <a:pPr algn="r">
              <a:defRPr/>
            </a:pPr>
            <a:r>
              <a:rPr lang="en-US" sz="1000" i="1" dirty="0">
                <a:latin typeface="Arial" panose="020B0604020202020204" pitchFamily="34" charset="0"/>
                <a:cs typeface="Arial" panose="020B0604020202020204" pitchFamily="34" charset="0"/>
              </a:rPr>
              <a:t>* Confidence index: average % “very confident” across all relevant trends.</a:t>
            </a:r>
          </a:p>
        </p:txBody>
      </p:sp>
      <p:graphicFrame>
        <p:nvGraphicFramePr>
          <p:cNvPr id="19" name="Table 13">
            <a:extLst>
              <a:ext uri="{FF2B5EF4-FFF2-40B4-BE49-F238E27FC236}">
                <a16:creationId xmlns:a16="http://schemas.microsoft.com/office/drawing/2014/main" id="{D7A5A105-1BC4-231B-FA0E-F81960411863}"/>
              </a:ext>
            </a:extLst>
          </p:cNvPr>
          <p:cNvGraphicFramePr>
            <a:graphicFrameLocks noGrp="1"/>
          </p:cNvGraphicFramePr>
          <p:nvPr>
            <p:extLst>
              <p:ext uri="{D42A27DB-BD31-4B8C-83A1-F6EECF244321}">
                <p14:modId xmlns:p14="http://schemas.microsoft.com/office/powerpoint/2010/main" val="3172000378"/>
              </p:ext>
            </p:extLst>
          </p:nvPr>
        </p:nvGraphicFramePr>
        <p:xfrm>
          <a:off x="9571382" y="1443976"/>
          <a:ext cx="2315814" cy="274320"/>
        </p:xfrm>
        <a:graphic>
          <a:graphicData uri="http://schemas.openxmlformats.org/drawingml/2006/table">
            <a:tbl>
              <a:tblPr firstRow="1" bandRow="1">
                <a:tableStyleId>{5C22544A-7EE6-4342-B048-85BDC9FD1C3A}</a:tableStyleId>
              </a:tblPr>
              <a:tblGrid>
                <a:gridCol w="2315814">
                  <a:extLst>
                    <a:ext uri="{9D8B030D-6E8A-4147-A177-3AD203B41FA5}">
                      <a16:colId xmlns:a16="http://schemas.microsoft.com/office/drawing/2014/main" val="2605025037"/>
                    </a:ext>
                  </a:extLst>
                </a:gridCol>
              </a:tblGrid>
              <a:tr h="242595">
                <a:tc>
                  <a:txBody>
                    <a:bodyPr/>
                    <a:lstStyle/>
                    <a:p>
                      <a:pPr algn="ctr"/>
                      <a:r>
                        <a:rPr lang="en-US" sz="1200" dirty="0"/>
                        <a:t>LatAm confidence index*</a:t>
                      </a:r>
                    </a:p>
                  </a:txBody>
                  <a:tcPr anchor="ctr">
                    <a:solidFill>
                      <a:schemeClr val="accent3">
                        <a:lumMod val="50000"/>
                      </a:schemeClr>
                    </a:solidFill>
                  </a:tcPr>
                </a:tc>
                <a:extLst>
                  <a:ext uri="{0D108BD9-81ED-4DB2-BD59-A6C34878D82A}">
                    <a16:rowId xmlns:a16="http://schemas.microsoft.com/office/drawing/2014/main" val="1561085048"/>
                  </a:ext>
                </a:extLst>
              </a:tr>
            </a:tbl>
          </a:graphicData>
        </a:graphic>
      </p:graphicFrame>
      <p:graphicFrame>
        <p:nvGraphicFramePr>
          <p:cNvPr id="20" name="Chart 19">
            <a:extLst>
              <a:ext uri="{FF2B5EF4-FFF2-40B4-BE49-F238E27FC236}">
                <a16:creationId xmlns:a16="http://schemas.microsoft.com/office/drawing/2014/main" id="{F9EF6792-F240-A7A7-8E7A-A807608E60FB}"/>
              </a:ext>
            </a:extLst>
          </p:cNvPr>
          <p:cNvGraphicFramePr/>
          <p:nvPr>
            <p:extLst>
              <p:ext uri="{D42A27DB-BD31-4B8C-83A1-F6EECF244321}">
                <p14:modId xmlns:p14="http://schemas.microsoft.com/office/powerpoint/2010/main" val="2073550221"/>
              </p:ext>
            </p:extLst>
          </p:nvPr>
        </p:nvGraphicFramePr>
        <p:xfrm>
          <a:off x="9571382" y="1726824"/>
          <a:ext cx="2315815" cy="838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3707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CA2FB-E687-9223-E880-02066228B55F}"/>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8021EF31-6763-5B50-35B4-2350F1F68ADF}"/>
              </a:ext>
            </a:extLst>
          </p:cNvPr>
          <p:cNvSpPr txBox="1"/>
          <p:nvPr/>
        </p:nvSpPr>
        <p:spPr>
          <a:xfrm>
            <a:off x="1209368" y="2265502"/>
            <a:ext cx="5323512" cy="1754326"/>
          </a:xfrm>
          <a:prstGeom prst="rect">
            <a:avLst/>
          </a:prstGeom>
          <a:solidFill>
            <a:schemeClr val="bg1">
              <a:lumMod val="85000"/>
            </a:schemeClr>
          </a:solidFill>
        </p:spPr>
        <p:txBody>
          <a:bodyPr wrap="square" lIns="0" rtlCol="0">
            <a:spAutoFit/>
          </a:bodyPr>
          <a:lstStyle/>
          <a:p>
            <a:pPr algn="l"/>
            <a:r>
              <a:rPr lang="en-US" sz="1200" i="1" spc="40" dirty="0">
                <a:solidFill>
                  <a:srgbClr val="C00000"/>
                </a:solidFill>
              </a:rPr>
              <a:t>HIGH IMPACT, LOW CONFIDENCE</a:t>
            </a:r>
          </a:p>
          <a:p>
            <a:pPr algn="l"/>
            <a:endParaRPr lang="en-US" sz="1200" i="1" spc="40" dirty="0">
              <a:solidFill>
                <a:srgbClr val="C00000"/>
              </a:solidFill>
            </a:endParaRPr>
          </a:p>
          <a:p>
            <a:pPr algn="l"/>
            <a:endParaRPr lang="en-US" sz="1200" i="1" spc="40" dirty="0">
              <a:solidFill>
                <a:srgbClr val="C00000"/>
              </a:solidFill>
            </a:endParaRPr>
          </a:p>
          <a:p>
            <a:pPr algn="l"/>
            <a:endParaRPr lang="en-US" sz="1200" i="1" spc="40" dirty="0">
              <a:solidFill>
                <a:srgbClr val="C00000"/>
              </a:solidFill>
            </a:endParaRPr>
          </a:p>
          <a:p>
            <a:pPr algn="l"/>
            <a:endParaRPr lang="en-US" sz="1200" i="1" spc="40" dirty="0">
              <a:solidFill>
                <a:srgbClr val="C00000"/>
              </a:solidFill>
            </a:endParaRPr>
          </a:p>
          <a:p>
            <a:pPr algn="l"/>
            <a:endParaRPr lang="en-US" sz="1200" i="1" spc="40" dirty="0">
              <a:solidFill>
                <a:srgbClr val="C00000"/>
              </a:solidFill>
            </a:endParaRPr>
          </a:p>
          <a:p>
            <a:pPr algn="l"/>
            <a:endParaRPr lang="en-US" sz="1200" i="1" spc="40" dirty="0">
              <a:solidFill>
                <a:srgbClr val="C00000"/>
              </a:solidFill>
            </a:endParaRPr>
          </a:p>
          <a:p>
            <a:pPr algn="l"/>
            <a:endParaRPr lang="en-US" sz="1200" i="1" spc="40" dirty="0">
              <a:solidFill>
                <a:srgbClr val="C00000"/>
              </a:solidFill>
            </a:endParaRPr>
          </a:p>
          <a:p>
            <a:pPr algn="l"/>
            <a:endParaRPr lang="en-US" sz="1200" i="1" spc="40" dirty="0">
              <a:solidFill>
                <a:srgbClr val="C00000"/>
              </a:solidFill>
            </a:endParaRPr>
          </a:p>
        </p:txBody>
      </p:sp>
      <p:graphicFrame>
        <p:nvGraphicFramePr>
          <p:cNvPr id="8" name="Chart Placeholder 3">
            <a:extLst>
              <a:ext uri="{FF2B5EF4-FFF2-40B4-BE49-F238E27FC236}">
                <a16:creationId xmlns:a16="http://schemas.microsoft.com/office/drawing/2014/main" id="{3913E614-7B62-DEAA-8823-EFC04F14DD90}"/>
              </a:ext>
            </a:extLst>
          </p:cNvPr>
          <p:cNvGraphicFramePr>
            <a:graphicFrameLocks/>
          </p:cNvGraphicFramePr>
          <p:nvPr>
            <p:extLst>
              <p:ext uri="{D42A27DB-BD31-4B8C-83A1-F6EECF244321}">
                <p14:modId xmlns:p14="http://schemas.microsoft.com/office/powerpoint/2010/main" val="1126980452"/>
              </p:ext>
            </p:extLst>
          </p:nvPr>
        </p:nvGraphicFramePr>
        <p:xfrm>
          <a:off x="206477" y="2038791"/>
          <a:ext cx="11499748" cy="37823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EF4206C-0CA4-F724-F161-B110DF1F713F}"/>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D90380EA-AE07-AA21-0751-2EA2E4A1C439}"/>
              </a:ext>
            </a:extLst>
          </p:cNvPr>
          <p:cNvSpPr>
            <a:spLocks noGrp="1"/>
          </p:cNvSpPr>
          <p:nvPr>
            <p:ph type="dt" sz="half" idx="10"/>
          </p:nvPr>
        </p:nvSpPr>
        <p:spPr/>
        <p:txBody>
          <a:bodyPr/>
          <a:lstStyle/>
          <a:p>
            <a:r>
              <a:rPr lang="en-US" dirty="0"/>
              <a:t>November 2025</a:t>
            </a:r>
            <a:endParaRPr lang="en-GB" dirty="0"/>
          </a:p>
        </p:txBody>
      </p:sp>
      <p:sp>
        <p:nvSpPr>
          <p:cNvPr id="4" name="Footer Placeholder 3">
            <a:extLst>
              <a:ext uri="{FF2B5EF4-FFF2-40B4-BE49-F238E27FC236}">
                <a16:creationId xmlns:a16="http://schemas.microsoft.com/office/drawing/2014/main" id="{53A3CFBF-04B4-F2F1-1B59-1D9D88CE6AF9}"/>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49E33657-03F3-6F80-B99E-3F2CFD0E1A02}"/>
              </a:ext>
            </a:extLst>
          </p:cNvPr>
          <p:cNvSpPr>
            <a:spLocks noGrp="1"/>
          </p:cNvSpPr>
          <p:nvPr>
            <p:ph type="sldNum" sz="quarter" idx="12"/>
          </p:nvPr>
        </p:nvSpPr>
        <p:spPr/>
        <p:txBody>
          <a:bodyPr/>
          <a:lstStyle/>
          <a:p>
            <a:fld id="{721C06D9-4617-44B0-8711-1EF1C439A609}" type="slidenum">
              <a:rPr lang="en-GB" smtClean="0"/>
              <a:pPr/>
              <a:t>21</a:t>
            </a:fld>
            <a:endParaRPr lang="en-GB"/>
          </a:p>
        </p:txBody>
      </p:sp>
      <p:sp>
        <p:nvSpPr>
          <p:cNvPr id="6" name="Text Placeholder 5">
            <a:extLst>
              <a:ext uri="{FF2B5EF4-FFF2-40B4-BE49-F238E27FC236}">
                <a16:creationId xmlns:a16="http://schemas.microsoft.com/office/drawing/2014/main" id="{96BF1BD6-4907-CC66-DA37-D8A61525C06B}"/>
              </a:ext>
            </a:extLst>
          </p:cNvPr>
          <p:cNvSpPr>
            <a:spLocks noGrp="1"/>
          </p:cNvSpPr>
          <p:nvPr>
            <p:ph type="body" sz="quarter" idx="13"/>
          </p:nvPr>
        </p:nvSpPr>
        <p:spPr/>
        <p:txBody>
          <a:bodyPr/>
          <a:lstStyle/>
          <a:p>
            <a:r>
              <a:rPr lang="en-GB" dirty="0"/>
              <a:t>Barometer 2026: the C-suite agenda</a:t>
            </a:r>
          </a:p>
        </p:txBody>
      </p:sp>
      <p:sp>
        <p:nvSpPr>
          <p:cNvPr id="7" name="Text Placeholder 6">
            <a:extLst>
              <a:ext uri="{FF2B5EF4-FFF2-40B4-BE49-F238E27FC236}">
                <a16:creationId xmlns:a16="http://schemas.microsoft.com/office/drawing/2014/main" id="{F87AF972-AC7B-FF5C-778C-96A36F7216B3}"/>
              </a:ext>
            </a:extLst>
          </p:cNvPr>
          <p:cNvSpPr>
            <a:spLocks noGrp="1"/>
          </p:cNvSpPr>
          <p:nvPr>
            <p:ph type="body" sz="quarter" idx="14"/>
          </p:nvPr>
        </p:nvSpPr>
        <p:spPr>
          <a:xfrm>
            <a:off x="305999" y="1260000"/>
            <a:ext cx="11306881" cy="334800"/>
          </a:xfrm>
        </p:spPr>
        <p:txBody>
          <a:bodyPr/>
          <a:lstStyle/>
          <a:p>
            <a:r>
              <a:rPr lang="en-GB" dirty="0"/>
              <a:t>The most challenging external trends in LatAm are inflation/cost of living, geopolitical instability and increased competition: high-impact, but leaders have relatively low confidence in their ability to handle them.</a:t>
            </a:r>
          </a:p>
          <a:p>
            <a:r>
              <a:rPr lang="en-GB" sz="1400" dirty="0">
                <a:solidFill>
                  <a:schemeClr val="tx1">
                    <a:lumMod val="60000"/>
                    <a:lumOff val="40000"/>
                  </a:schemeClr>
                </a:solidFill>
              </a:rPr>
              <a:t>Percent of respondents who selected each trend as impactful </a:t>
            </a:r>
            <a:r>
              <a:rPr lang="en-US" sz="1400" dirty="0">
                <a:solidFill>
                  <a:schemeClr val="tx1">
                    <a:lumMod val="60000"/>
                    <a:lumOff val="40000"/>
                  </a:schemeClr>
                </a:solidFill>
              </a:rPr>
              <a:t>vs. percent who are “very confident” their business is prepared</a:t>
            </a:r>
            <a:endParaRPr lang="en-GB" sz="1400" dirty="0">
              <a:solidFill>
                <a:schemeClr val="tx1">
                  <a:lumMod val="60000"/>
                  <a:lumOff val="40000"/>
                </a:schemeClr>
              </a:solidFill>
            </a:endParaRPr>
          </a:p>
        </p:txBody>
      </p:sp>
      <p:sp>
        <p:nvSpPr>
          <p:cNvPr id="9" name="TextBox 8">
            <a:extLst>
              <a:ext uri="{FF2B5EF4-FFF2-40B4-BE49-F238E27FC236}">
                <a16:creationId xmlns:a16="http://schemas.microsoft.com/office/drawing/2014/main" id="{B3D1E294-AE1C-A4B6-A154-3A70D747BC37}"/>
              </a:ext>
            </a:extLst>
          </p:cNvPr>
          <p:cNvSpPr txBox="1"/>
          <p:nvPr/>
        </p:nvSpPr>
        <p:spPr>
          <a:xfrm>
            <a:off x="438912" y="5821111"/>
            <a:ext cx="8522208" cy="400110"/>
          </a:xfrm>
          <a:prstGeom prst="rect">
            <a:avLst/>
          </a:prstGeom>
          <a:noFill/>
        </p:spPr>
        <p:txBody>
          <a:bodyPr wrap="square" rtlCol="0">
            <a:spAutoFit/>
          </a:bodyPr>
          <a:lstStyle/>
          <a:p>
            <a:r>
              <a:rPr lang="en-GB" sz="1000" i="1" dirty="0"/>
              <a:t>Trends. Which of the following external trends do you expect to have the biggest impact on your organisation over the next 12 months?</a:t>
            </a:r>
          </a:p>
          <a:p>
            <a:r>
              <a:rPr lang="en-GB" sz="1000" i="1" dirty="0" err="1"/>
              <a:t>TrndConf</a:t>
            </a:r>
            <a:r>
              <a:rPr lang="en-GB" sz="1000" i="1" dirty="0"/>
              <a:t>. How confident are you that your organisation is prepared for each of the following trends? </a:t>
            </a:r>
          </a:p>
        </p:txBody>
      </p:sp>
      <p:sp>
        <p:nvSpPr>
          <p:cNvPr id="12" name="Rectangle 11">
            <a:extLst>
              <a:ext uri="{FF2B5EF4-FFF2-40B4-BE49-F238E27FC236}">
                <a16:creationId xmlns:a16="http://schemas.microsoft.com/office/drawing/2014/main" id="{DCF5D5D3-255E-0FEE-8D55-1A83C1F44E3D}"/>
              </a:ext>
            </a:extLst>
          </p:cNvPr>
          <p:cNvSpPr/>
          <p:nvPr/>
        </p:nvSpPr>
        <p:spPr>
          <a:xfrm>
            <a:off x="551688" y="6229554"/>
            <a:ext cx="6952544"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dirty="0">
                <a:solidFill>
                  <a:srgbClr val="FFFFFF"/>
                </a:solidFill>
                <a:latin typeface="Arial" panose="020B0604020202020204" pitchFamily="34" charset="0"/>
                <a:cs typeface="Arial" panose="020B0604020202020204" pitchFamily="34" charset="0"/>
              </a:rPr>
              <a:t>Business sample selecting each trend as impactful, </a:t>
            </a:r>
            <a:r>
              <a:rPr lang="en-GB" sz="1100" dirty="0">
                <a:solidFill>
                  <a:srgbClr val="FFC000"/>
                </a:solidFill>
                <a:latin typeface="Arial" panose="020B0604020202020204" pitchFamily="34" charset="0"/>
                <a:cs typeface="Arial" panose="020B0604020202020204" pitchFamily="34" charset="0"/>
              </a:rPr>
              <a:t>n&gt;22 for every trend in Latin America (N.B. low samples)</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0298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208B-FFCD-7DFE-72B8-7B3F45DFF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835C6-7980-37BB-F796-6E4997AF5924}"/>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47EE34F3-EAA0-9307-9E6F-578CC26188E3}"/>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C0DEE0EF-798B-1A93-714B-12A13BE1B2CC}"/>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49C0E2FD-D0D3-26EB-18AE-A6D5E6D57D18}"/>
              </a:ext>
            </a:extLst>
          </p:cNvPr>
          <p:cNvSpPr>
            <a:spLocks noGrp="1"/>
          </p:cNvSpPr>
          <p:nvPr>
            <p:ph type="sldNum" sz="quarter" idx="12"/>
          </p:nvPr>
        </p:nvSpPr>
        <p:spPr/>
        <p:txBody>
          <a:bodyPr/>
          <a:lstStyle/>
          <a:p>
            <a:fld id="{721C06D9-4617-44B0-8711-1EF1C439A609}" type="slidenum">
              <a:rPr lang="en-GB" smtClean="0"/>
              <a:pPr/>
              <a:t>22</a:t>
            </a:fld>
            <a:endParaRPr lang="en-GB"/>
          </a:p>
        </p:txBody>
      </p:sp>
      <p:sp>
        <p:nvSpPr>
          <p:cNvPr id="6" name="Text Placeholder 5">
            <a:extLst>
              <a:ext uri="{FF2B5EF4-FFF2-40B4-BE49-F238E27FC236}">
                <a16:creationId xmlns:a16="http://schemas.microsoft.com/office/drawing/2014/main" id="{570DC569-CCD4-E07B-C16B-85AED5BF09A4}"/>
              </a:ext>
            </a:extLst>
          </p:cNvPr>
          <p:cNvSpPr>
            <a:spLocks noGrp="1"/>
          </p:cNvSpPr>
          <p:nvPr>
            <p:ph type="body" sz="quarter" idx="13"/>
          </p:nvPr>
        </p:nvSpPr>
        <p:spPr/>
        <p:txBody>
          <a:bodyPr/>
          <a:lstStyle/>
          <a:p>
            <a:r>
              <a:rPr lang="en-GB" dirty="0"/>
              <a:t>Barometer 2026: the C-suite agenda</a:t>
            </a:r>
          </a:p>
        </p:txBody>
      </p:sp>
      <p:sp>
        <p:nvSpPr>
          <p:cNvPr id="7" name="Text Placeholder 6">
            <a:extLst>
              <a:ext uri="{FF2B5EF4-FFF2-40B4-BE49-F238E27FC236}">
                <a16:creationId xmlns:a16="http://schemas.microsoft.com/office/drawing/2014/main" id="{F6944C48-44B2-E161-BCCD-4CA992043A75}"/>
              </a:ext>
            </a:extLst>
          </p:cNvPr>
          <p:cNvSpPr>
            <a:spLocks noGrp="1"/>
          </p:cNvSpPr>
          <p:nvPr>
            <p:ph type="body" sz="quarter" idx="14"/>
          </p:nvPr>
        </p:nvSpPr>
        <p:spPr>
          <a:xfrm>
            <a:off x="305999" y="1260000"/>
            <a:ext cx="11286561" cy="334800"/>
          </a:xfrm>
        </p:spPr>
        <p:txBody>
          <a:bodyPr/>
          <a:lstStyle/>
          <a:p>
            <a:pPr>
              <a:buClr>
                <a:schemeClr val="tx1"/>
              </a:buClr>
            </a:pPr>
            <a:r>
              <a:rPr lang="en-GB" dirty="0"/>
              <a:t>The Latin America Investment Index is 69%, down 6 points from 2025. Acquiring customers, AI implementation and IT systems/digitisation are leaders’ top areas for increased financial investment.</a:t>
            </a:r>
          </a:p>
          <a:p>
            <a:r>
              <a:rPr lang="en-GB" sz="1400" dirty="0">
                <a:solidFill>
                  <a:schemeClr val="tx1">
                    <a:lumMod val="60000"/>
                    <a:lumOff val="40000"/>
                  </a:schemeClr>
                </a:solidFill>
              </a:rPr>
              <a:t>Percent of respondents</a:t>
            </a:r>
          </a:p>
          <a:p>
            <a:endParaRPr lang="en-GB" dirty="0"/>
          </a:p>
        </p:txBody>
      </p:sp>
      <p:sp>
        <p:nvSpPr>
          <p:cNvPr id="9" name="TextBox 8">
            <a:extLst>
              <a:ext uri="{FF2B5EF4-FFF2-40B4-BE49-F238E27FC236}">
                <a16:creationId xmlns:a16="http://schemas.microsoft.com/office/drawing/2014/main" id="{11FF1C63-531E-3AE3-1AF4-730FBAAC5632}"/>
              </a:ext>
            </a:extLst>
          </p:cNvPr>
          <p:cNvSpPr txBox="1"/>
          <p:nvPr/>
        </p:nvSpPr>
        <p:spPr>
          <a:xfrm>
            <a:off x="438911" y="5690243"/>
            <a:ext cx="10720702" cy="707886"/>
          </a:xfrm>
          <a:prstGeom prst="rect">
            <a:avLst/>
          </a:prstGeom>
          <a:noFill/>
        </p:spPr>
        <p:txBody>
          <a:bodyPr wrap="square" rtlCol="0">
            <a:spAutoFit/>
          </a:bodyPr>
          <a:lstStyle/>
          <a:p>
            <a:r>
              <a:rPr lang="en-GB" sz="1000" i="1" dirty="0" err="1"/>
              <a:t>EfftFutu</a:t>
            </a:r>
            <a:r>
              <a:rPr lang="en-GB" sz="1000" i="1" dirty="0"/>
              <a:t>. Over the next 12 months, how much will your organisation change its financial investment in each of these areas? </a:t>
            </a:r>
          </a:p>
          <a:p>
            <a:r>
              <a:rPr lang="en-GB" sz="1000" i="1" dirty="0">
                <a:solidFill>
                  <a:schemeClr val="tx1">
                    <a:lumMod val="60000"/>
                    <a:lumOff val="40000"/>
                  </a:schemeClr>
                </a:solidFill>
              </a:rPr>
              <a:t>N.B. Question wording 2022-2025: “Over the next 12 months, how much do you expect your organisation to increase or decrease its investment of time, money and other resources in each of these areas?” // N.B. </a:t>
            </a:r>
            <a:r>
              <a:rPr lang="en-US" sz="1000" i="1" dirty="0">
                <a:solidFill>
                  <a:schemeClr val="tx1">
                    <a:lumMod val="60000"/>
                    <a:lumOff val="40000"/>
                  </a:schemeClr>
                </a:solidFill>
                <a:latin typeface="+mj-lt"/>
                <a:cs typeface="Calibri Light" panose="020F0302020204030204" pitchFamily="34" charset="0"/>
              </a:rPr>
              <a:t>Question wording changed between C-suite barometers 2021 and 2022 from ‘Over the next 6 months…’ to ‘Over the next 12 months…’</a:t>
            </a:r>
            <a:r>
              <a:rPr lang="en-GB" sz="1000" i="1" dirty="0">
                <a:solidFill>
                  <a:schemeClr val="tx1">
                    <a:lumMod val="60000"/>
                    <a:lumOff val="40000"/>
                  </a:schemeClr>
                </a:solidFill>
              </a:rPr>
              <a:t>; descriptions of 7 areas have been combined, see Appendix. N.B. to re-calculate past values for the 7 combined options, we have taken a simple mean average. // * New options for 2026</a:t>
            </a:r>
          </a:p>
        </p:txBody>
      </p:sp>
      <p:graphicFrame>
        <p:nvGraphicFramePr>
          <p:cNvPr id="8" name="Chart 7">
            <a:extLst>
              <a:ext uri="{FF2B5EF4-FFF2-40B4-BE49-F238E27FC236}">
                <a16:creationId xmlns:a16="http://schemas.microsoft.com/office/drawing/2014/main" id="{98F8C540-B291-4B04-DCE0-DAED3E0F2965}"/>
              </a:ext>
            </a:extLst>
          </p:cNvPr>
          <p:cNvGraphicFramePr/>
          <p:nvPr>
            <p:extLst>
              <p:ext uri="{D42A27DB-BD31-4B8C-83A1-F6EECF244321}">
                <p14:modId xmlns:p14="http://schemas.microsoft.com/office/powerpoint/2010/main" val="1055614165"/>
              </p:ext>
            </p:extLst>
          </p:nvPr>
        </p:nvGraphicFramePr>
        <p:xfrm>
          <a:off x="228599" y="2203173"/>
          <a:ext cx="11870871" cy="345757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14DFCC87-E269-40A1-AC0C-8BBA04B1DB9E}"/>
              </a:ext>
            </a:extLst>
          </p:cNvPr>
          <p:cNvSpPr/>
          <p:nvPr/>
        </p:nvSpPr>
        <p:spPr>
          <a:xfrm>
            <a:off x="500413" y="6402541"/>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EA720E0-781E-63F5-7F20-A21F96A323B9}"/>
              </a:ext>
            </a:extLst>
          </p:cNvPr>
          <p:cNvSpPr txBox="1"/>
          <p:nvPr/>
        </p:nvSpPr>
        <p:spPr>
          <a:xfrm>
            <a:off x="6504432" y="5605983"/>
            <a:ext cx="5382764" cy="246221"/>
          </a:xfrm>
          <a:prstGeom prst="rect">
            <a:avLst/>
          </a:prstGeom>
          <a:noFill/>
        </p:spPr>
        <p:txBody>
          <a:bodyPr wrap="square" rtlCol="0">
            <a:spAutoFit/>
          </a:bodyPr>
          <a:lstStyle/>
          <a:p>
            <a:pPr algn="r">
              <a:defRPr/>
            </a:pPr>
            <a:r>
              <a:rPr lang="en-US" sz="1000" i="1" dirty="0">
                <a:latin typeface="Arial" panose="020B0604020202020204" pitchFamily="34" charset="0"/>
                <a:cs typeface="Arial" panose="020B0604020202020204" pitchFamily="34" charset="0"/>
              </a:rPr>
              <a:t>^ Investment index: average % increasing investment across all fields.</a:t>
            </a:r>
          </a:p>
        </p:txBody>
      </p:sp>
      <p:graphicFrame>
        <p:nvGraphicFramePr>
          <p:cNvPr id="13" name="Table 12">
            <a:extLst>
              <a:ext uri="{FF2B5EF4-FFF2-40B4-BE49-F238E27FC236}">
                <a16:creationId xmlns:a16="http://schemas.microsoft.com/office/drawing/2014/main" id="{180D1BAE-548B-2DE5-8F36-D563CE0C95C9}"/>
              </a:ext>
            </a:extLst>
          </p:cNvPr>
          <p:cNvGraphicFramePr>
            <a:graphicFrameLocks noGrp="1"/>
          </p:cNvGraphicFramePr>
          <p:nvPr>
            <p:extLst>
              <p:ext uri="{D42A27DB-BD31-4B8C-83A1-F6EECF244321}">
                <p14:modId xmlns:p14="http://schemas.microsoft.com/office/powerpoint/2010/main" val="4195647161"/>
              </p:ext>
            </p:extLst>
          </p:nvPr>
        </p:nvGraphicFramePr>
        <p:xfrm>
          <a:off x="9783654" y="87261"/>
          <a:ext cx="2315815" cy="274320"/>
        </p:xfrm>
        <a:graphic>
          <a:graphicData uri="http://schemas.openxmlformats.org/drawingml/2006/table">
            <a:tbl>
              <a:tblPr firstRow="1" bandRow="1">
                <a:tableStyleId>{5C22544A-7EE6-4342-B048-85BDC9FD1C3A}</a:tableStyleId>
              </a:tblPr>
              <a:tblGrid>
                <a:gridCol w="2315815">
                  <a:extLst>
                    <a:ext uri="{9D8B030D-6E8A-4147-A177-3AD203B41FA5}">
                      <a16:colId xmlns:a16="http://schemas.microsoft.com/office/drawing/2014/main" val="2605025037"/>
                    </a:ext>
                  </a:extLst>
                </a:gridCol>
              </a:tblGrid>
              <a:tr h="242595">
                <a:tc>
                  <a:txBody>
                    <a:bodyPr/>
                    <a:lstStyle/>
                    <a:p>
                      <a:pPr algn="ctr"/>
                      <a:r>
                        <a:rPr lang="en-US" sz="1200" dirty="0"/>
                        <a:t>LatAm investment index^</a:t>
                      </a:r>
                    </a:p>
                  </a:txBody>
                  <a:tcPr anchor="ctr">
                    <a:solidFill>
                      <a:schemeClr val="accent4">
                        <a:lumMod val="75000"/>
                      </a:schemeClr>
                    </a:solidFill>
                  </a:tcPr>
                </a:tc>
                <a:extLst>
                  <a:ext uri="{0D108BD9-81ED-4DB2-BD59-A6C34878D82A}">
                    <a16:rowId xmlns:a16="http://schemas.microsoft.com/office/drawing/2014/main" val="1561085048"/>
                  </a:ext>
                </a:extLst>
              </a:tr>
            </a:tbl>
          </a:graphicData>
        </a:graphic>
      </p:graphicFrame>
      <p:graphicFrame>
        <p:nvGraphicFramePr>
          <p:cNvPr id="15" name="Chart 14">
            <a:extLst>
              <a:ext uri="{FF2B5EF4-FFF2-40B4-BE49-F238E27FC236}">
                <a16:creationId xmlns:a16="http://schemas.microsoft.com/office/drawing/2014/main" id="{4D7130C5-1731-D154-96DB-89C4BD54D082}"/>
              </a:ext>
            </a:extLst>
          </p:cNvPr>
          <p:cNvGraphicFramePr/>
          <p:nvPr>
            <p:extLst>
              <p:ext uri="{D42A27DB-BD31-4B8C-83A1-F6EECF244321}">
                <p14:modId xmlns:p14="http://schemas.microsoft.com/office/powerpoint/2010/main" val="3112299322"/>
              </p:ext>
            </p:extLst>
          </p:nvPr>
        </p:nvGraphicFramePr>
        <p:xfrm>
          <a:off x="9783655" y="334813"/>
          <a:ext cx="2315815" cy="927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2828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B24F428-2524-771B-4F8C-64A5320A9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86D0E-CC46-D3CB-DF70-1CC43991EC4A}"/>
              </a:ext>
            </a:extLst>
          </p:cNvPr>
          <p:cNvSpPr>
            <a:spLocks noGrp="1"/>
          </p:cNvSpPr>
          <p:nvPr>
            <p:ph type="title"/>
          </p:nvPr>
        </p:nvSpPr>
        <p:spPr>
          <a:xfrm>
            <a:off x="306000" y="2023200"/>
            <a:ext cx="8425489" cy="360000"/>
          </a:xfrm>
        </p:spPr>
        <p:txBody>
          <a:bodyPr/>
          <a:lstStyle/>
          <a:p>
            <a:r>
              <a:rPr lang="en-GB" noProof="0" dirty="0">
                <a:solidFill>
                  <a:schemeClr val="bg1"/>
                </a:solidFill>
              </a:rPr>
              <a:t>Transformation through technology</a:t>
            </a:r>
          </a:p>
        </p:txBody>
      </p:sp>
      <p:sp>
        <p:nvSpPr>
          <p:cNvPr id="4" name="Text Placeholder 3">
            <a:extLst>
              <a:ext uri="{FF2B5EF4-FFF2-40B4-BE49-F238E27FC236}">
                <a16:creationId xmlns:a16="http://schemas.microsoft.com/office/drawing/2014/main" id="{5F71C78A-678C-787F-BA3F-29A6B392E659}"/>
              </a:ext>
            </a:extLst>
          </p:cNvPr>
          <p:cNvSpPr>
            <a:spLocks noGrp="1"/>
          </p:cNvSpPr>
          <p:nvPr>
            <p:ph type="body" sz="quarter" idx="11"/>
          </p:nvPr>
        </p:nvSpPr>
        <p:spPr/>
        <p:txBody>
          <a:bodyPr/>
          <a:lstStyle/>
          <a:p>
            <a:r>
              <a:rPr lang="en-GB" dirty="0">
                <a:solidFill>
                  <a:schemeClr val="bg1"/>
                </a:solidFill>
              </a:rPr>
              <a:t>04</a:t>
            </a:r>
          </a:p>
        </p:txBody>
      </p:sp>
    </p:spTree>
    <p:extLst>
      <p:ext uri="{BB962C8B-B14F-4D97-AF65-F5344CB8AC3E}">
        <p14:creationId xmlns:p14="http://schemas.microsoft.com/office/powerpoint/2010/main" val="16283977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B616C-5836-D0A1-B18F-845D19641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27D41-4111-E619-FC80-3D45A88A7A14}"/>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BE1BAACD-56ED-DE21-D14E-F3FF39AE93C5}"/>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E164B1B3-04AD-7436-C999-5AA5362FAB60}"/>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6BC3525F-EA6D-EB11-7DA2-CA9DE07D82B6}"/>
              </a:ext>
            </a:extLst>
          </p:cNvPr>
          <p:cNvSpPr>
            <a:spLocks noGrp="1"/>
          </p:cNvSpPr>
          <p:nvPr>
            <p:ph type="sldNum" sz="quarter" idx="12"/>
          </p:nvPr>
        </p:nvSpPr>
        <p:spPr/>
        <p:txBody>
          <a:bodyPr/>
          <a:lstStyle/>
          <a:p>
            <a:fld id="{721C06D9-4617-44B0-8711-1EF1C439A609}" type="slidenum">
              <a:rPr lang="en-GB" smtClean="0"/>
              <a:pPr/>
              <a:t>24</a:t>
            </a:fld>
            <a:endParaRPr lang="en-GB"/>
          </a:p>
        </p:txBody>
      </p:sp>
      <p:sp>
        <p:nvSpPr>
          <p:cNvPr id="6" name="Text Placeholder 5">
            <a:extLst>
              <a:ext uri="{FF2B5EF4-FFF2-40B4-BE49-F238E27FC236}">
                <a16:creationId xmlns:a16="http://schemas.microsoft.com/office/drawing/2014/main" id="{41C72716-516F-DE8A-4540-7E7E12923C2D}"/>
              </a:ext>
            </a:extLst>
          </p:cNvPr>
          <p:cNvSpPr>
            <a:spLocks noGrp="1"/>
          </p:cNvSpPr>
          <p:nvPr>
            <p:ph type="body" sz="quarter" idx="13"/>
          </p:nvPr>
        </p:nvSpPr>
        <p:spPr>
          <a:xfrm>
            <a:off x="306000" y="673200"/>
            <a:ext cx="7724220"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C422D38B-9AA2-F889-B9BF-5CD6D6EE7C11}"/>
              </a:ext>
            </a:extLst>
          </p:cNvPr>
          <p:cNvSpPr txBox="1"/>
          <p:nvPr/>
        </p:nvSpPr>
        <p:spPr>
          <a:xfrm>
            <a:off x="438912" y="5930189"/>
            <a:ext cx="6219118" cy="246221"/>
          </a:xfrm>
          <a:prstGeom prst="rect">
            <a:avLst/>
          </a:prstGeom>
          <a:noFill/>
        </p:spPr>
        <p:txBody>
          <a:bodyPr wrap="square" rtlCol="0">
            <a:spAutoFit/>
          </a:bodyPr>
          <a:lstStyle/>
          <a:p>
            <a:r>
              <a:rPr lang="en-GB" sz="1000" i="1" dirty="0" err="1"/>
              <a:t>DigStrat</a:t>
            </a:r>
            <a:r>
              <a:rPr lang="en-GB" sz="1000" i="1" dirty="0"/>
              <a:t>. Does your business have a dedicated strategy for transforming your business through technology?</a:t>
            </a:r>
          </a:p>
        </p:txBody>
      </p:sp>
      <p:graphicFrame>
        <p:nvGraphicFramePr>
          <p:cNvPr id="8" name="Chart Placeholder 3">
            <a:extLst>
              <a:ext uri="{FF2B5EF4-FFF2-40B4-BE49-F238E27FC236}">
                <a16:creationId xmlns:a16="http://schemas.microsoft.com/office/drawing/2014/main" id="{CBAE7075-4269-F423-2E77-E049D526B2B5}"/>
              </a:ext>
            </a:extLst>
          </p:cNvPr>
          <p:cNvGraphicFramePr>
            <a:graphicFrameLocks/>
          </p:cNvGraphicFramePr>
          <p:nvPr>
            <p:extLst>
              <p:ext uri="{D42A27DB-BD31-4B8C-83A1-F6EECF244321}">
                <p14:modId xmlns:p14="http://schemas.microsoft.com/office/powerpoint/2010/main" val="315796214"/>
              </p:ext>
            </p:extLst>
          </p:nvPr>
        </p:nvGraphicFramePr>
        <p:xfrm>
          <a:off x="335217" y="3119501"/>
          <a:ext cx="5619182" cy="261485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CB6B92F-C6FD-BB4A-2AB6-06BA1589A052}"/>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AAEA7C4A-C131-CC60-D649-F06D9FA78482}"/>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Dedicated technology transformation strategy</a:t>
            </a:r>
          </a:p>
          <a:p>
            <a:r>
              <a:rPr lang="en-GB" sz="1400" dirty="0">
                <a:solidFill>
                  <a:schemeClr val="tx1">
                    <a:lumMod val="60000"/>
                    <a:lumOff val="40000"/>
                  </a:schemeClr>
                </a:solidFill>
              </a:rPr>
              <a:t>Percent of respondents</a:t>
            </a:r>
          </a:p>
        </p:txBody>
      </p:sp>
      <p:sp>
        <p:nvSpPr>
          <p:cNvPr id="16" name="Text Placeholder 10">
            <a:extLst>
              <a:ext uri="{FF2B5EF4-FFF2-40B4-BE49-F238E27FC236}">
                <a16:creationId xmlns:a16="http://schemas.microsoft.com/office/drawing/2014/main" id="{FA5F70E1-E96A-92E8-43B7-0611F365F259}"/>
              </a:ext>
            </a:extLst>
          </p:cNvPr>
          <p:cNvSpPr txBox="1">
            <a:spLocks/>
          </p:cNvSpPr>
          <p:nvPr/>
        </p:nvSpPr>
        <p:spPr>
          <a:xfrm>
            <a:off x="234878" y="1258888"/>
            <a:ext cx="11675182"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Seven in ten leaders in Latin America report they have a technology transformation strategy this year, similar to the global average but down 18 points from 2025. </a:t>
            </a:r>
          </a:p>
        </p:txBody>
      </p:sp>
      <p:sp>
        <p:nvSpPr>
          <p:cNvPr id="10" name="TextBox 9">
            <a:extLst>
              <a:ext uri="{FF2B5EF4-FFF2-40B4-BE49-F238E27FC236}">
                <a16:creationId xmlns:a16="http://schemas.microsoft.com/office/drawing/2014/main" id="{300EB0AD-1BF9-E9AE-53BD-5399CE062483}"/>
              </a:ext>
            </a:extLst>
          </p:cNvPr>
          <p:cNvSpPr txBox="1"/>
          <p:nvPr/>
        </p:nvSpPr>
        <p:spPr>
          <a:xfrm>
            <a:off x="2962764" y="2758092"/>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2" name="TextBox 11">
            <a:extLst>
              <a:ext uri="{FF2B5EF4-FFF2-40B4-BE49-F238E27FC236}">
                <a16:creationId xmlns:a16="http://schemas.microsoft.com/office/drawing/2014/main" id="{4488551B-3F9F-31EF-3BA9-E07901C6F81C}"/>
              </a:ext>
            </a:extLst>
          </p:cNvPr>
          <p:cNvSpPr txBox="1"/>
          <p:nvPr/>
        </p:nvSpPr>
        <p:spPr>
          <a:xfrm>
            <a:off x="8387600" y="2758091"/>
            <a:ext cx="1660639" cy="307777"/>
          </a:xfrm>
          <a:prstGeom prst="rect">
            <a:avLst/>
          </a:prstGeom>
          <a:noFill/>
        </p:spPr>
        <p:txBody>
          <a:bodyPr wrap="square" lIns="0" rtlCol="0">
            <a:spAutoFit/>
          </a:bodyPr>
          <a:lstStyle/>
          <a:p>
            <a:pPr algn="ctr"/>
            <a:r>
              <a:rPr lang="en-US" sz="1400" b="1" spc="40" dirty="0">
                <a:solidFill>
                  <a:schemeClr val="tx1"/>
                </a:solidFill>
              </a:rPr>
              <a:t>Latin America</a:t>
            </a:r>
          </a:p>
        </p:txBody>
      </p:sp>
      <p:graphicFrame>
        <p:nvGraphicFramePr>
          <p:cNvPr id="13" name="Chart Placeholder 3">
            <a:extLst>
              <a:ext uri="{FF2B5EF4-FFF2-40B4-BE49-F238E27FC236}">
                <a16:creationId xmlns:a16="http://schemas.microsoft.com/office/drawing/2014/main" id="{2C4593D1-CB47-AD60-CA26-359A3A2BD167}"/>
              </a:ext>
            </a:extLst>
          </p:cNvPr>
          <p:cNvGraphicFramePr>
            <a:graphicFrameLocks/>
          </p:cNvGraphicFramePr>
          <p:nvPr>
            <p:extLst>
              <p:ext uri="{D42A27DB-BD31-4B8C-83A1-F6EECF244321}">
                <p14:modId xmlns:p14="http://schemas.microsoft.com/office/powerpoint/2010/main" val="376183036"/>
              </p:ext>
            </p:extLst>
          </p:nvPr>
        </p:nvGraphicFramePr>
        <p:xfrm>
          <a:off x="6074372" y="3126937"/>
          <a:ext cx="5619182" cy="2614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9488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F7E10-42B9-9647-3510-73C66032978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3B80E14-4CD9-8199-2C02-5BE549A3BEE8}"/>
              </a:ext>
            </a:extLst>
          </p:cNvPr>
          <p:cNvSpPr/>
          <p:nvPr/>
        </p:nvSpPr>
        <p:spPr>
          <a:xfrm>
            <a:off x="965200" y="3151464"/>
            <a:ext cx="9895840" cy="57867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2" name="Chart Placeholder 3">
            <a:extLst>
              <a:ext uri="{FF2B5EF4-FFF2-40B4-BE49-F238E27FC236}">
                <a16:creationId xmlns:a16="http://schemas.microsoft.com/office/drawing/2014/main" id="{78064DBA-7460-CB03-BAA0-F2A8F17267BB}"/>
              </a:ext>
            </a:extLst>
          </p:cNvPr>
          <p:cNvGraphicFramePr>
            <a:graphicFrameLocks/>
          </p:cNvGraphicFramePr>
          <p:nvPr>
            <p:extLst>
              <p:ext uri="{D42A27DB-BD31-4B8C-83A1-F6EECF244321}">
                <p14:modId xmlns:p14="http://schemas.microsoft.com/office/powerpoint/2010/main" val="352738206"/>
              </p:ext>
            </p:extLst>
          </p:nvPr>
        </p:nvGraphicFramePr>
        <p:xfrm>
          <a:off x="7431721" y="3119048"/>
          <a:ext cx="4208987" cy="2725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Placeholder 3">
            <a:extLst>
              <a:ext uri="{FF2B5EF4-FFF2-40B4-BE49-F238E27FC236}">
                <a16:creationId xmlns:a16="http://schemas.microsoft.com/office/drawing/2014/main" id="{292F57CB-230A-B1DF-319A-0BA2AD10666C}"/>
              </a:ext>
            </a:extLst>
          </p:cNvPr>
          <p:cNvGraphicFramePr>
            <a:graphicFrameLocks/>
          </p:cNvGraphicFramePr>
          <p:nvPr/>
        </p:nvGraphicFramePr>
        <p:xfrm>
          <a:off x="300037" y="3149528"/>
          <a:ext cx="7277333" cy="26953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7AA82F0-E663-2028-F445-A6D4198A9A5A}"/>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D4A5ACF9-DFDE-332F-DF36-7C1CAA6D7CA4}"/>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BB0A74AF-3AAD-4A3F-C45A-0DBD75F9FBEF}"/>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BEB97D1B-8A87-FBBD-6296-D0545C25010F}"/>
              </a:ext>
            </a:extLst>
          </p:cNvPr>
          <p:cNvSpPr>
            <a:spLocks noGrp="1"/>
          </p:cNvSpPr>
          <p:nvPr>
            <p:ph type="sldNum" sz="quarter" idx="12"/>
          </p:nvPr>
        </p:nvSpPr>
        <p:spPr/>
        <p:txBody>
          <a:bodyPr/>
          <a:lstStyle/>
          <a:p>
            <a:fld id="{721C06D9-4617-44B0-8711-1EF1C439A609}" type="slidenum">
              <a:rPr lang="en-GB" smtClean="0"/>
              <a:pPr/>
              <a:t>25</a:t>
            </a:fld>
            <a:endParaRPr lang="en-GB"/>
          </a:p>
        </p:txBody>
      </p:sp>
      <p:sp>
        <p:nvSpPr>
          <p:cNvPr id="6" name="Text Placeholder 5">
            <a:extLst>
              <a:ext uri="{FF2B5EF4-FFF2-40B4-BE49-F238E27FC236}">
                <a16:creationId xmlns:a16="http://schemas.microsoft.com/office/drawing/2014/main" id="{ABC8A69A-A1DA-8B22-588A-BC33E7311A93}"/>
              </a:ext>
            </a:extLst>
          </p:cNvPr>
          <p:cNvSpPr>
            <a:spLocks noGrp="1"/>
          </p:cNvSpPr>
          <p:nvPr>
            <p:ph type="body" sz="quarter" idx="13"/>
          </p:nvPr>
        </p:nvSpPr>
        <p:spPr>
          <a:xfrm>
            <a:off x="305999" y="673200"/>
            <a:ext cx="8136731"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7967D467-732B-D97A-F89F-E67E81700782}"/>
              </a:ext>
            </a:extLst>
          </p:cNvPr>
          <p:cNvSpPr txBox="1"/>
          <p:nvPr/>
        </p:nvSpPr>
        <p:spPr>
          <a:xfrm>
            <a:off x="446863" y="5938579"/>
            <a:ext cx="9683098" cy="246221"/>
          </a:xfrm>
          <a:prstGeom prst="rect">
            <a:avLst/>
          </a:prstGeom>
          <a:noFill/>
        </p:spPr>
        <p:txBody>
          <a:bodyPr wrap="square" rtlCol="0">
            <a:spAutoFit/>
          </a:bodyPr>
          <a:lstStyle/>
          <a:p>
            <a:r>
              <a:rPr lang="en-GB" sz="1000" i="1" dirty="0" err="1"/>
              <a:t>TrnsImp</a:t>
            </a:r>
            <a:r>
              <a:rPr lang="en-GB" sz="1000" i="1" dirty="0"/>
              <a:t>. Which of the below have the biggest potential impact on the success of your technology transformation?</a:t>
            </a:r>
          </a:p>
        </p:txBody>
      </p:sp>
      <p:sp>
        <p:nvSpPr>
          <p:cNvPr id="11" name="Rectangle 10">
            <a:extLst>
              <a:ext uri="{FF2B5EF4-FFF2-40B4-BE49-F238E27FC236}">
                <a16:creationId xmlns:a16="http://schemas.microsoft.com/office/drawing/2014/main" id="{BCC790F8-F892-83DF-3488-CC1A20EE6BF7}"/>
              </a:ext>
            </a:extLst>
          </p:cNvPr>
          <p:cNvSpPr/>
          <p:nvPr/>
        </p:nvSpPr>
        <p:spPr>
          <a:xfrm>
            <a:off x="551688" y="6229554"/>
            <a:ext cx="5410455"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has a tech. transformation strategy:</a:t>
            </a:r>
            <a:r>
              <a:rPr lang="en-GB" sz="1100" dirty="0">
                <a:solidFill>
                  <a:srgbClr val="FFFFFF"/>
                </a:solidFill>
                <a:latin typeface="Arial" panose="020B0604020202020204" pitchFamily="34" charset="0"/>
                <a:cs typeface="Arial" panose="020B0604020202020204" pitchFamily="34" charset="0"/>
              </a:rPr>
              <a:t> Global, n=2221; Latin America, n=139</a:t>
            </a:r>
            <a:endParaRPr lang="en-GB" sz="1100" dirty="0">
              <a:solidFill>
                <a:schemeClr val="bg1"/>
              </a:solidFill>
              <a:latin typeface="Arial" panose="020B06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750A3330-9339-25DF-F620-5911B9AD0C13}"/>
              </a:ext>
            </a:extLst>
          </p:cNvPr>
          <p:cNvSpPr txBox="1">
            <a:spLocks/>
          </p:cNvSpPr>
          <p:nvPr/>
        </p:nvSpPr>
        <p:spPr>
          <a:xfrm>
            <a:off x="305998" y="2158888"/>
            <a:ext cx="7277333"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What affects tech transformation success</a:t>
            </a:r>
          </a:p>
          <a:p>
            <a:r>
              <a:rPr lang="en-GB" sz="1400" dirty="0">
                <a:solidFill>
                  <a:schemeClr val="tx1">
                    <a:lumMod val="60000"/>
                    <a:lumOff val="40000"/>
                  </a:schemeClr>
                </a:solidFill>
              </a:rPr>
              <a:t>Percent of respondents</a:t>
            </a:r>
          </a:p>
        </p:txBody>
      </p:sp>
      <p:sp>
        <p:nvSpPr>
          <p:cNvPr id="16" name="Text Placeholder 10">
            <a:extLst>
              <a:ext uri="{FF2B5EF4-FFF2-40B4-BE49-F238E27FC236}">
                <a16:creationId xmlns:a16="http://schemas.microsoft.com/office/drawing/2014/main" id="{B83C3ADD-1946-3A27-227F-B25253E0BA88}"/>
              </a:ext>
            </a:extLst>
          </p:cNvPr>
          <p:cNvSpPr txBox="1">
            <a:spLocks/>
          </p:cNvSpPr>
          <p:nvPr/>
        </p:nvSpPr>
        <p:spPr>
          <a:xfrm>
            <a:off x="234878" y="1258888"/>
            <a:ext cx="11663752"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Executives in Latin America report that AI will have the greatest bearing on their technology transformations, followed by operational efficiency and data security.</a:t>
            </a:r>
          </a:p>
        </p:txBody>
      </p:sp>
      <p:sp>
        <p:nvSpPr>
          <p:cNvPr id="8" name="TextBox 7">
            <a:extLst>
              <a:ext uri="{FF2B5EF4-FFF2-40B4-BE49-F238E27FC236}">
                <a16:creationId xmlns:a16="http://schemas.microsoft.com/office/drawing/2014/main" id="{FCF8132B-F91C-77D1-99C6-80E5E07C26C9}"/>
              </a:ext>
            </a:extLst>
          </p:cNvPr>
          <p:cNvSpPr txBox="1"/>
          <p:nvPr/>
        </p:nvSpPr>
        <p:spPr>
          <a:xfrm>
            <a:off x="4946194" y="2796998"/>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0" name="TextBox 9">
            <a:extLst>
              <a:ext uri="{FF2B5EF4-FFF2-40B4-BE49-F238E27FC236}">
                <a16:creationId xmlns:a16="http://schemas.microsoft.com/office/drawing/2014/main" id="{349073BA-2BCD-E3F0-11A2-74D0B3539103}"/>
              </a:ext>
            </a:extLst>
          </p:cNvPr>
          <p:cNvSpPr txBox="1"/>
          <p:nvPr/>
        </p:nvSpPr>
        <p:spPr>
          <a:xfrm>
            <a:off x="8707120" y="2796997"/>
            <a:ext cx="1493961" cy="307777"/>
          </a:xfrm>
          <a:prstGeom prst="rect">
            <a:avLst/>
          </a:prstGeom>
          <a:noFill/>
        </p:spPr>
        <p:txBody>
          <a:bodyPr wrap="square" lIns="0" rtlCol="0">
            <a:spAutoFit/>
          </a:bodyPr>
          <a:lstStyle/>
          <a:p>
            <a:pPr algn="ctr"/>
            <a:r>
              <a:rPr lang="en-US" sz="1400" b="1" spc="40" dirty="0">
                <a:solidFill>
                  <a:schemeClr val="tx1"/>
                </a:solidFill>
              </a:rPr>
              <a:t>Latin America</a:t>
            </a:r>
          </a:p>
        </p:txBody>
      </p:sp>
    </p:spTree>
    <p:extLst>
      <p:ext uri="{BB962C8B-B14F-4D97-AF65-F5344CB8AC3E}">
        <p14:creationId xmlns:p14="http://schemas.microsoft.com/office/powerpoint/2010/main" val="35218143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449B-FE94-6550-281B-A936A9BF6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A417-3342-ECD3-757C-1547A63BD509}"/>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E3CD91A6-82E7-785C-18C4-87F7E0883D98}"/>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78F91CD7-2167-1D69-DB0B-2AEF4A3605F2}"/>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97829A1C-FDFB-1953-228B-3E1D941698CF}"/>
              </a:ext>
            </a:extLst>
          </p:cNvPr>
          <p:cNvSpPr>
            <a:spLocks noGrp="1"/>
          </p:cNvSpPr>
          <p:nvPr>
            <p:ph type="sldNum" sz="quarter" idx="12"/>
          </p:nvPr>
        </p:nvSpPr>
        <p:spPr/>
        <p:txBody>
          <a:bodyPr/>
          <a:lstStyle/>
          <a:p>
            <a:fld id="{721C06D9-4617-44B0-8711-1EF1C439A609}" type="slidenum">
              <a:rPr lang="en-GB" smtClean="0"/>
              <a:pPr/>
              <a:t>26</a:t>
            </a:fld>
            <a:endParaRPr lang="en-GB"/>
          </a:p>
        </p:txBody>
      </p:sp>
      <p:sp>
        <p:nvSpPr>
          <p:cNvPr id="6" name="Text Placeholder 5">
            <a:extLst>
              <a:ext uri="{FF2B5EF4-FFF2-40B4-BE49-F238E27FC236}">
                <a16:creationId xmlns:a16="http://schemas.microsoft.com/office/drawing/2014/main" id="{F1D671DD-1F01-B516-27E1-22ECCDBFAA01}"/>
              </a:ext>
            </a:extLst>
          </p:cNvPr>
          <p:cNvSpPr>
            <a:spLocks noGrp="1"/>
          </p:cNvSpPr>
          <p:nvPr>
            <p:ph type="body" sz="quarter" idx="13"/>
          </p:nvPr>
        </p:nvSpPr>
        <p:spPr>
          <a:xfrm>
            <a:off x="305999" y="673200"/>
            <a:ext cx="8136731"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0E62715F-9D76-641F-F816-7AD27A7F2ED2}"/>
              </a:ext>
            </a:extLst>
          </p:cNvPr>
          <p:cNvSpPr txBox="1"/>
          <p:nvPr/>
        </p:nvSpPr>
        <p:spPr>
          <a:xfrm>
            <a:off x="446863" y="5938579"/>
            <a:ext cx="9683098" cy="246221"/>
          </a:xfrm>
          <a:prstGeom prst="rect">
            <a:avLst/>
          </a:prstGeom>
          <a:noFill/>
        </p:spPr>
        <p:txBody>
          <a:bodyPr wrap="square" rtlCol="0">
            <a:spAutoFit/>
          </a:bodyPr>
          <a:lstStyle/>
          <a:p>
            <a:r>
              <a:rPr lang="en-GB" sz="1000" i="1" dirty="0" err="1"/>
              <a:t>DigStratA</a:t>
            </a:r>
            <a:r>
              <a:rPr lang="en-GB" sz="1000" i="1" dirty="0"/>
              <a:t>. Which of the following areas are included in your technology transformation strategy, and which are prioritised for investment over the next 12 months?</a:t>
            </a:r>
          </a:p>
        </p:txBody>
      </p:sp>
      <p:sp>
        <p:nvSpPr>
          <p:cNvPr id="11" name="Rectangle 10">
            <a:extLst>
              <a:ext uri="{FF2B5EF4-FFF2-40B4-BE49-F238E27FC236}">
                <a16:creationId xmlns:a16="http://schemas.microsoft.com/office/drawing/2014/main" id="{55127958-F586-6289-15CA-201DF544B5F7}"/>
              </a:ext>
            </a:extLst>
          </p:cNvPr>
          <p:cNvSpPr/>
          <p:nvPr/>
        </p:nvSpPr>
        <p:spPr>
          <a:xfrm>
            <a:off x="551688" y="6229554"/>
            <a:ext cx="463300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dirty="0">
                <a:solidFill>
                  <a:srgbClr val="FFFFFF"/>
                </a:solidFill>
                <a:latin typeface="Arial" panose="020B0604020202020204" pitchFamily="34" charset="0"/>
                <a:cs typeface="Arial" panose="020B0604020202020204" pitchFamily="34" charset="0"/>
              </a:rPr>
              <a:t>Businesses in Latin America has a tech. transformation strategy, n=139</a:t>
            </a:r>
            <a:endParaRPr lang="en-GB" sz="1100" dirty="0">
              <a:solidFill>
                <a:schemeClr val="bg1"/>
              </a:solidFill>
              <a:latin typeface="Arial" panose="020B06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5B09BA13-0D91-7C83-7B6F-0B5A73C38BD9}"/>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Investment priorities in tech transformation strategies</a:t>
            </a:r>
          </a:p>
          <a:p>
            <a:r>
              <a:rPr lang="en-GB" sz="1400" dirty="0">
                <a:solidFill>
                  <a:schemeClr val="tx1">
                    <a:lumMod val="60000"/>
                    <a:lumOff val="40000"/>
                  </a:schemeClr>
                </a:solidFill>
              </a:rPr>
              <a:t>Percent of respondents</a:t>
            </a:r>
          </a:p>
        </p:txBody>
      </p:sp>
      <p:sp>
        <p:nvSpPr>
          <p:cNvPr id="16" name="Text Placeholder 10">
            <a:extLst>
              <a:ext uri="{FF2B5EF4-FFF2-40B4-BE49-F238E27FC236}">
                <a16:creationId xmlns:a16="http://schemas.microsoft.com/office/drawing/2014/main" id="{E37DBE39-D8CF-CBBF-F8F9-4F2E26E070EF}"/>
              </a:ext>
            </a:extLst>
          </p:cNvPr>
          <p:cNvSpPr txBox="1">
            <a:spLocks/>
          </p:cNvSpPr>
          <p:nvPr/>
        </p:nvSpPr>
        <p:spPr>
          <a:xfrm>
            <a:off x="234878" y="1258888"/>
            <a:ext cx="1153636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Executives in Latin America name AI as their top investment priority for technology transformation (45%). This is followed by revenue growth, data infrastructure and operational agility. </a:t>
            </a:r>
          </a:p>
        </p:txBody>
      </p:sp>
      <p:graphicFrame>
        <p:nvGraphicFramePr>
          <p:cNvPr id="17" name="Chart Placeholder 3">
            <a:extLst>
              <a:ext uri="{FF2B5EF4-FFF2-40B4-BE49-F238E27FC236}">
                <a16:creationId xmlns:a16="http://schemas.microsoft.com/office/drawing/2014/main" id="{0AB7D702-8DF7-6DBC-69A0-D9940754C3F6}"/>
              </a:ext>
            </a:extLst>
          </p:cNvPr>
          <p:cNvGraphicFramePr>
            <a:graphicFrameLocks/>
          </p:cNvGraphicFramePr>
          <p:nvPr>
            <p:extLst>
              <p:ext uri="{D42A27DB-BD31-4B8C-83A1-F6EECF244321}">
                <p14:modId xmlns:p14="http://schemas.microsoft.com/office/powerpoint/2010/main" val="89747727"/>
              </p:ext>
            </p:extLst>
          </p:nvPr>
        </p:nvGraphicFramePr>
        <p:xfrm>
          <a:off x="300038" y="2630713"/>
          <a:ext cx="11536362" cy="3263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55558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3829-31ED-D33E-9F78-5A780AADD72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48D3E03-8E4B-6E71-7EC8-A4D2EF4A4A8D}"/>
              </a:ext>
            </a:extLst>
          </p:cNvPr>
          <p:cNvSpPr/>
          <p:nvPr/>
        </p:nvSpPr>
        <p:spPr>
          <a:xfrm>
            <a:off x="660399" y="2986312"/>
            <a:ext cx="10414001" cy="23440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0" name="Chart Placeholder 3">
            <a:extLst>
              <a:ext uri="{FF2B5EF4-FFF2-40B4-BE49-F238E27FC236}">
                <a16:creationId xmlns:a16="http://schemas.microsoft.com/office/drawing/2014/main" id="{32BC9670-3B3A-8703-41E2-27723ED3FCBF}"/>
              </a:ext>
            </a:extLst>
          </p:cNvPr>
          <p:cNvGraphicFramePr>
            <a:graphicFrameLocks/>
          </p:cNvGraphicFramePr>
          <p:nvPr>
            <p:extLst>
              <p:ext uri="{D42A27DB-BD31-4B8C-83A1-F6EECF244321}">
                <p14:modId xmlns:p14="http://schemas.microsoft.com/office/powerpoint/2010/main" val="1338914402"/>
              </p:ext>
            </p:extLst>
          </p:nvPr>
        </p:nvGraphicFramePr>
        <p:xfrm>
          <a:off x="300037" y="2986313"/>
          <a:ext cx="7431723" cy="28960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FF69CF5-FE42-C0E5-F257-7C2A5C3428FC}"/>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D0A1AD5D-B84C-14E5-464E-281EDB95607D}"/>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9764DF52-AE75-3817-E55E-BE689118EDC0}"/>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2FAEA7DA-E6E4-E903-0D05-7E361B706DFA}"/>
              </a:ext>
            </a:extLst>
          </p:cNvPr>
          <p:cNvSpPr>
            <a:spLocks noGrp="1"/>
          </p:cNvSpPr>
          <p:nvPr>
            <p:ph type="sldNum" sz="quarter" idx="12"/>
          </p:nvPr>
        </p:nvSpPr>
        <p:spPr/>
        <p:txBody>
          <a:bodyPr/>
          <a:lstStyle/>
          <a:p>
            <a:fld id="{721C06D9-4617-44B0-8711-1EF1C439A609}" type="slidenum">
              <a:rPr lang="en-GB" smtClean="0"/>
              <a:pPr/>
              <a:t>27</a:t>
            </a:fld>
            <a:endParaRPr lang="en-GB"/>
          </a:p>
        </p:txBody>
      </p:sp>
      <p:sp>
        <p:nvSpPr>
          <p:cNvPr id="6" name="Text Placeholder 5">
            <a:extLst>
              <a:ext uri="{FF2B5EF4-FFF2-40B4-BE49-F238E27FC236}">
                <a16:creationId xmlns:a16="http://schemas.microsoft.com/office/drawing/2014/main" id="{47D966B5-CF42-64D6-021B-7CFAB7E18128}"/>
              </a:ext>
            </a:extLst>
          </p:cNvPr>
          <p:cNvSpPr>
            <a:spLocks noGrp="1"/>
          </p:cNvSpPr>
          <p:nvPr>
            <p:ph type="body" sz="quarter" idx="13"/>
          </p:nvPr>
        </p:nvSpPr>
        <p:spPr>
          <a:xfrm>
            <a:off x="306000" y="673200"/>
            <a:ext cx="7875474"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DF5E6555-EDD7-2D23-372D-DEB459448132}"/>
              </a:ext>
            </a:extLst>
          </p:cNvPr>
          <p:cNvSpPr txBox="1"/>
          <p:nvPr/>
        </p:nvSpPr>
        <p:spPr>
          <a:xfrm>
            <a:off x="438912" y="5976559"/>
            <a:ext cx="8369528" cy="246221"/>
          </a:xfrm>
          <a:prstGeom prst="rect">
            <a:avLst/>
          </a:prstGeom>
          <a:noFill/>
        </p:spPr>
        <p:txBody>
          <a:bodyPr wrap="square" rtlCol="0">
            <a:spAutoFit/>
          </a:bodyPr>
          <a:lstStyle/>
          <a:p>
            <a:r>
              <a:rPr lang="en-GB" sz="1000" i="1" dirty="0" err="1"/>
              <a:t>DigReturn</a:t>
            </a:r>
            <a:r>
              <a:rPr lang="en-GB" sz="1000" i="1" dirty="0"/>
              <a:t>. Which of the following technology/digital transformation investments are you most confident in delivering the best possible returns?</a:t>
            </a:r>
            <a:endParaRPr lang="en-GB" sz="1000" i="1" dirty="0">
              <a:solidFill>
                <a:schemeClr val="tx1">
                  <a:lumMod val="60000"/>
                  <a:lumOff val="40000"/>
                </a:schemeClr>
              </a:solidFill>
            </a:endParaRPr>
          </a:p>
        </p:txBody>
      </p:sp>
      <p:sp>
        <p:nvSpPr>
          <p:cNvPr id="10" name="Rectangle 9">
            <a:extLst>
              <a:ext uri="{FF2B5EF4-FFF2-40B4-BE49-F238E27FC236}">
                <a16:creationId xmlns:a16="http://schemas.microsoft.com/office/drawing/2014/main" id="{E4B05404-1B22-9CA2-9D9B-523DB610022B}"/>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D4A79E20-1D8E-BDAE-B017-090F5C918700}"/>
              </a:ext>
            </a:extLst>
          </p:cNvPr>
          <p:cNvSpPr txBox="1">
            <a:spLocks/>
          </p:cNvSpPr>
          <p:nvPr/>
        </p:nvSpPr>
        <p:spPr>
          <a:xfrm>
            <a:off x="305998" y="2158888"/>
            <a:ext cx="6690419"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Confidence in ROI for technology transformation investments</a:t>
            </a:r>
          </a:p>
          <a:p>
            <a:r>
              <a:rPr lang="en-GB" sz="1400" dirty="0">
                <a:solidFill>
                  <a:schemeClr val="tx1">
                    <a:lumMod val="60000"/>
                    <a:lumOff val="40000"/>
                  </a:schemeClr>
                </a:solidFill>
              </a:rPr>
              <a:t>Percent of respondents</a:t>
            </a:r>
            <a:endParaRPr lang="en-GB" dirty="0"/>
          </a:p>
        </p:txBody>
      </p:sp>
      <p:sp>
        <p:nvSpPr>
          <p:cNvPr id="16" name="Text Placeholder 10">
            <a:extLst>
              <a:ext uri="{FF2B5EF4-FFF2-40B4-BE49-F238E27FC236}">
                <a16:creationId xmlns:a16="http://schemas.microsoft.com/office/drawing/2014/main" id="{C0688D0F-2130-5158-ED40-935DA8A6B785}"/>
              </a:ext>
            </a:extLst>
          </p:cNvPr>
          <p:cNvSpPr txBox="1">
            <a:spLocks/>
          </p:cNvSpPr>
          <p:nvPr/>
        </p:nvSpPr>
        <p:spPr>
          <a:xfrm>
            <a:off x="234878" y="1258888"/>
            <a:ext cx="1156088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Compared to a range of technology transformation investments, Executives in Latin America are most confident in the ROI on AI, automation and cyber security/risk management.</a:t>
            </a:r>
          </a:p>
        </p:txBody>
      </p:sp>
      <p:sp>
        <p:nvSpPr>
          <p:cNvPr id="7" name="TextBox 6">
            <a:extLst>
              <a:ext uri="{FF2B5EF4-FFF2-40B4-BE49-F238E27FC236}">
                <a16:creationId xmlns:a16="http://schemas.microsoft.com/office/drawing/2014/main" id="{78C9AF38-20BF-AC99-0E3C-D8A1B6C15163}"/>
              </a:ext>
            </a:extLst>
          </p:cNvPr>
          <p:cNvSpPr txBox="1"/>
          <p:nvPr/>
        </p:nvSpPr>
        <p:spPr>
          <a:xfrm>
            <a:off x="4702354" y="2624278"/>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1" name="TextBox 10">
            <a:extLst>
              <a:ext uri="{FF2B5EF4-FFF2-40B4-BE49-F238E27FC236}">
                <a16:creationId xmlns:a16="http://schemas.microsoft.com/office/drawing/2014/main" id="{986C4801-53E2-4390-35EA-1CC29AFC8DA4}"/>
              </a:ext>
            </a:extLst>
          </p:cNvPr>
          <p:cNvSpPr txBox="1"/>
          <p:nvPr/>
        </p:nvSpPr>
        <p:spPr>
          <a:xfrm>
            <a:off x="8529346" y="2624277"/>
            <a:ext cx="1417293" cy="307777"/>
          </a:xfrm>
          <a:prstGeom prst="rect">
            <a:avLst/>
          </a:prstGeom>
          <a:noFill/>
        </p:spPr>
        <p:txBody>
          <a:bodyPr wrap="square" lIns="0" rtlCol="0">
            <a:spAutoFit/>
          </a:bodyPr>
          <a:lstStyle/>
          <a:p>
            <a:pPr algn="ctr"/>
            <a:r>
              <a:rPr lang="en-US" sz="1400" b="1" spc="40" dirty="0">
                <a:solidFill>
                  <a:schemeClr val="tx1"/>
                </a:solidFill>
              </a:rPr>
              <a:t>Latin America</a:t>
            </a:r>
          </a:p>
        </p:txBody>
      </p:sp>
      <p:graphicFrame>
        <p:nvGraphicFramePr>
          <p:cNvPr id="12" name="Chart Placeholder 3">
            <a:extLst>
              <a:ext uri="{FF2B5EF4-FFF2-40B4-BE49-F238E27FC236}">
                <a16:creationId xmlns:a16="http://schemas.microsoft.com/office/drawing/2014/main" id="{FF1D7725-8466-2134-10DC-F44DE9D0FC0A}"/>
              </a:ext>
            </a:extLst>
          </p:cNvPr>
          <p:cNvGraphicFramePr>
            <a:graphicFrameLocks/>
          </p:cNvGraphicFramePr>
          <p:nvPr>
            <p:extLst>
              <p:ext uri="{D42A27DB-BD31-4B8C-83A1-F6EECF244321}">
                <p14:modId xmlns:p14="http://schemas.microsoft.com/office/powerpoint/2010/main" val="2335632702"/>
              </p:ext>
            </p:extLst>
          </p:nvPr>
        </p:nvGraphicFramePr>
        <p:xfrm>
          <a:off x="7294880" y="2976153"/>
          <a:ext cx="4409440" cy="2896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4296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389C-891D-CD53-D030-1A476655C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07A1C-DFF0-F9E3-0AD4-12C7D786DC13}"/>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29F1E7D3-4B76-EAA5-A6C3-9A360805B049}"/>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D0A55A20-45BB-63CF-E917-C8BD9E96E421}"/>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CD77ED99-153D-31C6-14DE-1AABD4DB81F7}"/>
              </a:ext>
            </a:extLst>
          </p:cNvPr>
          <p:cNvSpPr>
            <a:spLocks noGrp="1"/>
          </p:cNvSpPr>
          <p:nvPr>
            <p:ph type="sldNum" sz="quarter" idx="12"/>
          </p:nvPr>
        </p:nvSpPr>
        <p:spPr/>
        <p:txBody>
          <a:bodyPr/>
          <a:lstStyle/>
          <a:p>
            <a:fld id="{721C06D9-4617-44B0-8711-1EF1C439A609}" type="slidenum">
              <a:rPr lang="en-GB" smtClean="0"/>
              <a:pPr/>
              <a:t>28</a:t>
            </a:fld>
            <a:endParaRPr lang="en-GB"/>
          </a:p>
        </p:txBody>
      </p:sp>
      <p:sp>
        <p:nvSpPr>
          <p:cNvPr id="6" name="Text Placeholder 5">
            <a:extLst>
              <a:ext uri="{FF2B5EF4-FFF2-40B4-BE49-F238E27FC236}">
                <a16:creationId xmlns:a16="http://schemas.microsoft.com/office/drawing/2014/main" id="{F8040C2D-9043-D090-5E23-19A4885700C3}"/>
              </a:ext>
            </a:extLst>
          </p:cNvPr>
          <p:cNvSpPr>
            <a:spLocks noGrp="1"/>
          </p:cNvSpPr>
          <p:nvPr>
            <p:ph type="body" sz="quarter" idx="13"/>
          </p:nvPr>
        </p:nvSpPr>
        <p:spPr>
          <a:xfrm>
            <a:off x="306000" y="673200"/>
            <a:ext cx="7414836"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58905B32-BD4A-515A-C242-2FEC82F54105}"/>
              </a:ext>
            </a:extLst>
          </p:cNvPr>
          <p:cNvSpPr txBox="1"/>
          <p:nvPr/>
        </p:nvSpPr>
        <p:spPr>
          <a:xfrm>
            <a:off x="438911" y="5839239"/>
            <a:ext cx="5738369" cy="400110"/>
          </a:xfrm>
          <a:prstGeom prst="rect">
            <a:avLst/>
          </a:prstGeom>
          <a:noFill/>
        </p:spPr>
        <p:txBody>
          <a:bodyPr wrap="square" rtlCol="0">
            <a:spAutoFit/>
          </a:bodyPr>
          <a:lstStyle/>
          <a:p>
            <a:r>
              <a:rPr lang="en-GB" sz="1000" i="1" dirty="0" err="1"/>
              <a:t>AIimpact</a:t>
            </a:r>
            <a:r>
              <a:rPr lang="en-GB" sz="1000" i="1" dirty="0"/>
              <a:t>. What impact is AI currently having on your organisation?</a:t>
            </a:r>
          </a:p>
          <a:p>
            <a:r>
              <a:rPr lang="en-GB" sz="1000" i="1" dirty="0">
                <a:solidFill>
                  <a:schemeClr val="tx1">
                    <a:lumMod val="60000"/>
                    <a:lumOff val="40000"/>
                  </a:schemeClr>
                </a:solidFill>
              </a:rPr>
              <a:t>*Note: question wording changed from future impact in 2026: </a:t>
            </a:r>
            <a:r>
              <a:rPr lang="en-GB" sz="1000" i="1" u="sng" dirty="0">
                <a:solidFill>
                  <a:schemeClr val="tx1">
                    <a:lumMod val="60000"/>
                    <a:lumOff val="40000"/>
                  </a:schemeClr>
                </a:solidFill>
              </a:rPr>
              <a:t>will have </a:t>
            </a:r>
            <a:r>
              <a:rPr lang="en-GB" sz="1000" i="1" dirty="0">
                <a:solidFill>
                  <a:schemeClr val="tx1">
                    <a:lumMod val="60000"/>
                    <a:lumOff val="40000"/>
                  </a:schemeClr>
                </a:solidFill>
              </a:rPr>
              <a:t>to present: </a:t>
            </a:r>
            <a:r>
              <a:rPr lang="en-GB" sz="1000" i="1" u="sng" dirty="0">
                <a:solidFill>
                  <a:schemeClr val="tx1">
                    <a:lumMod val="60000"/>
                    <a:lumOff val="40000"/>
                  </a:schemeClr>
                </a:solidFill>
              </a:rPr>
              <a:t>is having</a:t>
            </a:r>
          </a:p>
        </p:txBody>
      </p:sp>
      <p:sp>
        <p:nvSpPr>
          <p:cNvPr id="8" name="Text Placeholder 3">
            <a:extLst>
              <a:ext uri="{FF2B5EF4-FFF2-40B4-BE49-F238E27FC236}">
                <a16:creationId xmlns:a16="http://schemas.microsoft.com/office/drawing/2014/main" id="{928D27EF-EBA4-944B-9728-37BF6583A797}"/>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Impact of AI on business</a:t>
            </a:r>
          </a:p>
          <a:p>
            <a:r>
              <a:rPr lang="en-GB" sz="1400" dirty="0">
                <a:solidFill>
                  <a:schemeClr val="tx1">
                    <a:lumMod val="60000"/>
                    <a:lumOff val="40000"/>
                  </a:schemeClr>
                </a:solidFill>
              </a:rPr>
              <a:t>Percent of respondents</a:t>
            </a:r>
            <a:endParaRPr lang="en-GB" dirty="0"/>
          </a:p>
        </p:txBody>
      </p:sp>
      <p:sp>
        <p:nvSpPr>
          <p:cNvPr id="12" name="Text Placeholder 3">
            <a:extLst>
              <a:ext uri="{FF2B5EF4-FFF2-40B4-BE49-F238E27FC236}">
                <a16:creationId xmlns:a16="http://schemas.microsoft.com/office/drawing/2014/main" id="{F13EC811-14D3-F83D-BF1B-81467A66B1F3}"/>
              </a:ext>
            </a:extLst>
          </p:cNvPr>
          <p:cNvSpPr txBox="1">
            <a:spLocks/>
          </p:cNvSpPr>
          <p:nvPr/>
        </p:nvSpPr>
        <p:spPr>
          <a:xfrm>
            <a:off x="6658031" y="2158888"/>
            <a:ext cx="5377725"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Restructuring teams to implement AI</a:t>
            </a:r>
          </a:p>
          <a:p>
            <a:r>
              <a:rPr lang="en-GB" sz="1400" dirty="0">
                <a:solidFill>
                  <a:schemeClr val="tx1">
                    <a:lumMod val="60000"/>
                    <a:lumOff val="40000"/>
                  </a:schemeClr>
                </a:solidFill>
              </a:rPr>
              <a:t>Percent of respondents</a:t>
            </a:r>
            <a:endParaRPr lang="en-GB" sz="1400" dirty="0"/>
          </a:p>
          <a:p>
            <a:endParaRPr lang="en-GB" sz="1400" dirty="0">
              <a:solidFill>
                <a:schemeClr val="tx1">
                  <a:lumMod val="60000"/>
                  <a:lumOff val="40000"/>
                </a:schemeClr>
              </a:solidFill>
            </a:endParaRPr>
          </a:p>
          <a:p>
            <a:endParaRPr lang="en-GB" dirty="0"/>
          </a:p>
        </p:txBody>
      </p:sp>
      <p:sp>
        <p:nvSpPr>
          <p:cNvPr id="18" name="TextBox 17">
            <a:extLst>
              <a:ext uri="{FF2B5EF4-FFF2-40B4-BE49-F238E27FC236}">
                <a16:creationId xmlns:a16="http://schemas.microsoft.com/office/drawing/2014/main" id="{3A902B8C-8354-7D2B-8BF1-3FD61EB7DFD2}"/>
              </a:ext>
            </a:extLst>
          </p:cNvPr>
          <p:cNvSpPr txBox="1"/>
          <p:nvPr/>
        </p:nvSpPr>
        <p:spPr>
          <a:xfrm>
            <a:off x="6545071" y="5940839"/>
            <a:ext cx="5490685" cy="246221"/>
          </a:xfrm>
          <a:prstGeom prst="rect">
            <a:avLst/>
          </a:prstGeom>
          <a:noFill/>
        </p:spPr>
        <p:txBody>
          <a:bodyPr wrap="square" rtlCol="0">
            <a:spAutoFit/>
          </a:bodyPr>
          <a:lstStyle/>
          <a:p>
            <a:r>
              <a:rPr lang="en-GB" sz="1000" i="1" dirty="0" err="1"/>
              <a:t>AIrestr</a:t>
            </a:r>
            <a:r>
              <a:rPr lang="en-GB" sz="1000" i="1" dirty="0"/>
              <a:t>. Have you restructured teams in your business in the last two years to implement AI?</a:t>
            </a:r>
          </a:p>
        </p:txBody>
      </p:sp>
      <p:sp>
        <p:nvSpPr>
          <p:cNvPr id="19" name="Rectangle 18">
            <a:extLst>
              <a:ext uri="{FF2B5EF4-FFF2-40B4-BE49-F238E27FC236}">
                <a16:creationId xmlns:a16="http://schemas.microsoft.com/office/drawing/2014/main" id="{AAC3E134-AA1C-A16D-6AB5-EF056DDDC56A}"/>
              </a:ext>
            </a:extLst>
          </p:cNvPr>
          <p:cNvSpPr/>
          <p:nvPr/>
        </p:nvSpPr>
        <p:spPr>
          <a:xfrm>
            <a:off x="6658031" y="6222780"/>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20" name="Text Placeholder 10">
            <a:extLst>
              <a:ext uri="{FF2B5EF4-FFF2-40B4-BE49-F238E27FC236}">
                <a16:creationId xmlns:a16="http://schemas.microsoft.com/office/drawing/2014/main" id="{C2C20490-E3DC-F7CD-546E-454C164CC854}"/>
              </a:ext>
            </a:extLst>
          </p:cNvPr>
          <p:cNvSpPr txBox="1">
            <a:spLocks/>
          </p:cNvSpPr>
          <p:nvPr/>
        </p:nvSpPr>
        <p:spPr>
          <a:xfrm>
            <a:off x="246743" y="1275057"/>
            <a:ext cx="11789013"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Almost half of Executives in Latin America report that AI is having a major impact on their company, in line with 2025. Four in five have already restructured their teams to implement AI. </a:t>
            </a:r>
          </a:p>
        </p:txBody>
      </p:sp>
      <p:sp>
        <p:nvSpPr>
          <p:cNvPr id="21" name="Rectangle 20">
            <a:extLst>
              <a:ext uri="{FF2B5EF4-FFF2-40B4-BE49-F238E27FC236}">
                <a16:creationId xmlns:a16="http://schemas.microsoft.com/office/drawing/2014/main" id="{C01C8FD3-83C4-229B-D727-D0CDA0CB8DB1}"/>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graphicFrame>
        <p:nvGraphicFramePr>
          <p:cNvPr id="10" name="Chart Placeholder 3">
            <a:extLst>
              <a:ext uri="{FF2B5EF4-FFF2-40B4-BE49-F238E27FC236}">
                <a16:creationId xmlns:a16="http://schemas.microsoft.com/office/drawing/2014/main" id="{157DBAD1-EC2D-F7AB-ABD3-E9743E9A2AED}"/>
              </a:ext>
            </a:extLst>
          </p:cNvPr>
          <p:cNvGraphicFramePr>
            <a:graphicFrameLocks/>
          </p:cNvGraphicFramePr>
          <p:nvPr>
            <p:extLst>
              <p:ext uri="{D42A27DB-BD31-4B8C-83A1-F6EECF244321}">
                <p14:modId xmlns:p14="http://schemas.microsoft.com/office/powerpoint/2010/main" val="1223143286"/>
              </p:ext>
            </p:extLst>
          </p:nvPr>
        </p:nvGraphicFramePr>
        <p:xfrm>
          <a:off x="357520" y="2870539"/>
          <a:ext cx="5452263" cy="29101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4E3B8FA-2D5B-957F-8FEF-D88D3F16846F}"/>
              </a:ext>
            </a:extLst>
          </p:cNvPr>
          <p:cNvSpPr txBox="1"/>
          <p:nvPr/>
        </p:nvSpPr>
        <p:spPr>
          <a:xfrm>
            <a:off x="2349616" y="3698963"/>
            <a:ext cx="1084296" cy="246221"/>
          </a:xfrm>
          <a:prstGeom prst="rect">
            <a:avLst/>
          </a:prstGeom>
          <a:solidFill>
            <a:srgbClr val="FFC000"/>
          </a:solidFill>
        </p:spPr>
        <p:txBody>
          <a:bodyPr wrap="square" lIns="90000" rtlCol="0">
            <a:spAutoFit/>
          </a:bodyPr>
          <a:lstStyle/>
          <a:p>
            <a:pPr algn="ctr"/>
            <a:r>
              <a:rPr lang="en-US" sz="1000" b="1" spc="40" dirty="0"/>
              <a:t>-</a:t>
            </a:r>
            <a:r>
              <a:rPr lang="en-US" sz="1000" b="1" spc="40" dirty="0">
                <a:solidFill>
                  <a:schemeClr val="tx1"/>
                </a:solidFill>
              </a:rPr>
              <a:t>1 </a:t>
            </a:r>
            <a:r>
              <a:rPr lang="en-US" sz="1000" spc="40" dirty="0">
                <a:solidFill>
                  <a:schemeClr val="tx1"/>
                </a:solidFill>
              </a:rPr>
              <a:t>vs. 2025* </a:t>
            </a:r>
          </a:p>
        </p:txBody>
      </p:sp>
      <p:graphicFrame>
        <p:nvGraphicFramePr>
          <p:cNvPr id="13" name="Chart Placeholder 3">
            <a:extLst>
              <a:ext uri="{FF2B5EF4-FFF2-40B4-BE49-F238E27FC236}">
                <a16:creationId xmlns:a16="http://schemas.microsoft.com/office/drawing/2014/main" id="{9932C3F1-D46F-1D9B-4C3D-F3AA42FCED94}"/>
              </a:ext>
            </a:extLst>
          </p:cNvPr>
          <p:cNvGraphicFramePr>
            <a:graphicFrameLocks/>
          </p:cNvGraphicFramePr>
          <p:nvPr>
            <p:extLst>
              <p:ext uri="{D42A27DB-BD31-4B8C-83A1-F6EECF244321}">
                <p14:modId xmlns:p14="http://schemas.microsoft.com/office/powerpoint/2010/main" val="2939444452"/>
              </p:ext>
            </p:extLst>
          </p:nvPr>
        </p:nvGraphicFramePr>
        <p:xfrm>
          <a:off x="6308547" y="2866825"/>
          <a:ext cx="5452263" cy="2910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55240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E942-5586-6F3E-BB88-0E2626855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242F2-C0A6-166C-3518-55EFE5705FF8}"/>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AC73BCAA-25A1-CAF3-CE55-17BA1B92105E}"/>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11202838-0FFA-B3CC-9A48-74FAE9452749}"/>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C0D0E5F1-F7F9-06C4-78C5-A4A8CFFD0EA3}"/>
              </a:ext>
            </a:extLst>
          </p:cNvPr>
          <p:cNvSpPr>
            <a:spLocks noGrp="1"/>
          </p:cNvSpPr>
          <p:nvPr>
            <p:ph type="sldNum" sz="quarter" idx="12"/>
          </p:nvPr>
        </p:nvSpPr>
        <p:spPr/>
        <p:txBody>
          <a:bodyPr/>
          <a:lstStyle/>
          <a:p>
            <a:fld id="{721C06D9-4617-44B0-8711-1EF1C439A609}" type="slidenum">
              <a:rPr lang="en-GB" smtClean="0"/>
              <a:pPr/>
              <a:t>29</a:t>
            </a:fld>
            <a:endParaRPr lang="en-GB"/>
          </a:p>
        </p:txBody>
      </p:sp>
      <p:sp>
        <p:nvSpPr>
          <p:cNvPr id="6" name="Text Placeholder 5">
            <a:extLst>
              <a:ext uri="{FF2B5EF4-FFF2-40B4-BE49-F238E27FC236}">
                <a16:creationId xmlns:a16="http://schemas.microsoft.com/office/drawing/2014/main" id="{29D99FB9-6F65-666D-4560-6051C4E37ECC}"/>
              </a:ext>
            </a:extLst>
          </p:cNvPr>
          <p:cNvSpPr>
            <a:spLocks noGrp="1"/>
          </p:cNvSpPr>
          <p:nvPr>
            <p:ph type="body" sz="quarter" idx="13"/>
          </p:nvPr>
        </p:nvSpPr>
        <p:spPr>
          <a:xfrm>
            <a:off x="305999" y="673200"/>
            <a:ext cx="7930475"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2E147D2B-1C80-C228-BB2E-BB906EF7CAEB}"/>
              </a:ext>
            </a:extLst>
          </p:cNvPr>
          <p:cNvSpPr txBox="1"/>
          <p:nvPr/>
        </p:nvSpPr>
        <p:spPr>
          <a:xfrm>
            <a:off x="438912" y="5976559"/>
            <a:ext cx="3493008" cy="246221"/>
          </a:xfrm>
          <a:prstGeom prst="rect">
            <a:avLst/>
          </a:prstGeom>
          <a:noFill/>
        </p:spPr>
        <p:txBody>
          <a:bodyPr wrap="square" rtlCol="0">
            <a:spAutoFit/>
          </a:bodyPr>
          <a:lstStyle/>
          <a:p>
            <a:r>
              <a:rPr lang="en-GB" sz="1000" i="1" dirty="0"/>
              <a:t>AIwhen1. Has AI replaced any jobs in your organisation?</a:t>
            </a:r>
          </a:p>
        </p:txBody>
      </p:sp>
      <p:sp>
        <p:nvSpPr>
          <p:cNvPr id="10" name="Rectangle 9">
            <a:extLst>
              <a:ext uri="{FF2B5EF4-FFF2-40B4-BE49-F238E27FC236}">
                <a16:creationId xmlns:a16="http://schemas.microsoft.com/office/drawing/2014/main" id="{12267B8D-EB87-36D5-9886-E229FB8E4BE6}"/>
              </a:ext>
            </a:extLst>
          </p:cNvPr>
          <p:cNvSpPr/>
          <p:nvPr/>
        </p:nvSpPr>
        <p:spPr>
          <a:xfrm>
            <a:off x="551688" y="6229554"/>
            <a:ext cx="409919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uses some AI</a:t>
            </a:r>
            <a:r>
              <a:rPr lang="en-GB" sz="1100" dirty="0">
                <a:solidFill>
                  <a:srgbClr val="FFFFFF"/>
                </a:solidFill>
                <a:latin typeface="Arial" panose="020B0604020202020204" pitchFamily="34" charset="0"/>
                <a:cs typeface="Arial" panose="020B0604020202020204" pitchFamily="34" charset="0"/>
              </a:rPr>
              <a:t>: Global, n=2960; Latin America, n=198</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D196430C-EC98-39BB-E597-6CFFAE4EED3B}"/>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Has AI replaced jobs in business</a:t>
            </a:r>
          </a:p>
          <a:p>
            <a:r>
              <a:rPr lang="en-GB" sz="1400" dirty="0">
                <a:solidFill>
                  <a:schemeClr val="tx1">
                    <a:lumMod val="60000"/>
                    <a:lumOff val="40000"/>
                  </a:schemeClr>
                </a:solidFill>
              </a:rPr>
              <a:t>Percent of respondents whose business uses some AI</a:t>
            </a:r>
          </a:p>
          <a:p>
            <a:endParaRPr lang="en-GB" dirty="0"/>
          </a:p>
        </p:txBody>
      </p:sp>
      <p:sp>
        <p:nvSpPr>
          <p:cNvPr id="12" name="Text Placeholder 3">
            <a:extLst>
              <a:ext uri="{FF2B5EF4-FFF2-40B4-BE49-F238E27FC236}">
                <a16:creationId xmlns:a16="http://schemas.microsoft.com/office/drawing/2014/main" id="{6B63DB8E-584A-5EFC-21D8-2751F5893FAD}"/>
              </a:ext>
            </a:extLst>
          </p:cNvPr>
          <p:cNvSpPr txBox="1">
            <a:spLocks/>
          </p:cNvSpPr>
          <p:nvPr/>
        </p:nvSpPr>
        <p:spPr>
          <a:xfrm>
            <a:off x="6658031"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Has AI created jobs in business</a:t>
            </a:r>
          </a:p>
          <a:p>
            <a:r>
              <a:rPr lang="en-GB" sz="1400" dirty="0">
                <a:solidFill>
                  <a:schemeClr val="tx1">
                    <a:lumMod val="60000"/>
                    <a:lumOff val="40000"/>
                  </a:schemeClr>
                </a:solidFill>
              </a:rPr>
              <a:t>Percent of respondents whose business uses some AI</a:t>
            </a:r>
          </a:p>
          <a:p>
            <a:endParaRPr lang="en-GB" dirty="0"/>
          </a:p>
        </p:txBody>
      </p:sp>
      <p:sp>
        <p:nvSpPr>
          <p:cNvPr id="16" name="Text Placeholder 10">
            <a:extLst>
              <a:ext uri="{FF2B5EF4-FFF2-40B4-BE49-F238E27FC236}">
                <a16:creationId xmlns:a16="http://schemas.microsoft.com/office/drawing/2014/main" id="{DAE3509D-E30E-1813-CD03-D1E807C5AD92}"/>
              </a:ext>
            </a:extLst>
          </p:cNvPr>
          <p:cNvSpPr txBox="1">
            <a:spLocks/>
          </p:cNvSpPr>
          <p:nvPr/>
        </p:nvSpPr>
        <p:spPr>
          <a:xfrm>
            <a:off x="234878" y="1258888"/>
            <a:ext cx="11429297"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AI is driving significant workforce changes in Latin America, with a net additive effect: while a quarter of leaders report AI replacing jobs, half say it’s already creating some new roles in their company. </a:t>
            </a:r>
          </a:p>
        </p:txBody>
      </p:sp>
      <p:sp>
        <p:nvSpPr>
          <p:cNvPr id="18" name="TextBox 17">
            <a:extLst>
              <a:ext uri="{FF2B5EF4-FFF2-40B4-BE49-F238E27FC236}">
                <a16:creationId xmlns:a16="http://schemas.microsoft.com/office/drawing/2014/main" id="{6DF85371-192A-99B6-DEC1-80E70601E1EE}"/>
              </a:ext>
            </a:extLst>
          </p:cNvPr>
          <p:cNvSpPr txBox="1"/>
          <p:nvPr/>
        </p:nvSpPr>
        <p:spPr>
          <a:xfrm>
            <a:off x="6545072" y="5976559"/>
            <a:ext cx="3828288" cy="246221"/>
          </a:xfrm>
          <a:prstGeom prst="rect">
            <a:avLst/>
          </a:prstGeom>
          <a:noFill/>
        </p:spPr>
        <p:txBody>
          <a:bodyPr wrap="square" rtlCol="0">
            <a:spAutoFit/>
          </a:bodyPr>
          <a:lstStyle/>
          <a:p>
            <a:r>
              <a:rPr lang="en-GB" sz="1000" i="1" dirty="0"/>
              <a:t>AIwhen2. Has AI created any new jobs in your organisation?</a:t>
            </a:r>
          </a:p>
        </p:txBody>
      </p:sp>
      <p:sp>
        <p:nvSpPr>
          <p:cNvPr id="19" name="Rectangle 18">
            <a:extLst>
              <a:ext uri="{FF2B5EF4-FFF2-40B4-BE49-F238E27FC236}">
                <a16:creationId xmlns:a16="http://schemas.microsoft.com/office/drawing/2014/main" id="{EBEBC62E-DA87-A405-E9D9-C75401DB5ECA}"/>
              </a:ext>
            </a:extLst>
          </p:cNvPr>
          <p:cNvSpPr/>
          <p:nvPr/>
        </p:nvSpPr>
        <p:spPr>
          <a:xfrm>
            <a:off x="6658031" y="6222780"/>
            <a:ext cx="409919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uses some AI</a:t>
            </a:r>
            <a:r>
              <a:rPr lang="en-GB" sz="1100" dirty="0">
                <a:solidFill>
                  <a:srgbClr val="FFFFFF"/>
                </a:solidFill>
                <a:latin typeface="Arial" panose="020B0604020202020204" pitchFamily="34" charset="0"/>
                <a:cs typeface="Arial" panose="020B0604020202020204" pitchFamily="34" charset="0"/>
              </a:rPr>
              <a:t>: Global, n=2960; Latin America, n=198</a:t>
            </a:r>
            <a:endParaRPr lang="en-GB" sz="1100" dirty="0">
              <a:solidFill>
                <a:schemeClr val="bg1"/>
              </a:solidFill>
              <a:latin typeface="Arial" panose="020B0604020202020204" pitchFamily="34" charset="0"/>
              <a:cs typeface="Arial" panose="020B0604020202020204" pitchFamily="34" charset="0"/>
            </a:endParaRPr>
          </a:p>
        </p:txBody>
      </p:sp>
      <p:graphicFrame>
        <p:nvGraphicFramePr>
          <p:cNvPr id="7" name="Chart Placeholder 3">
            <a:extLst>
              <a:ext uri="{FF2B5EF4-FFF2-40B4-BE49-F238E27FC236}">
                <a16:creationId xmlns:a16="http://schemas.microsoft.com/office/drawing/2014/main" id="{4B0DFA25-8AC9-B125-CEB7-FF1E5CE459C7}"/>
              </a:ext>
            </a:extLst>
          </p:cNvPr>
          <p:cNvGraphicFramePr>
            <a:graphicFrameLocks/>
          </p:cNvGraphicFramePr>
          <p:nvPr>
            <p:extLst>
              <p:ext uri="{D42A27DB-BD31-4B8C-83A1-F6EECF244321}">
                <p14:modId xmlns:p14="http://schemas.microsoft.com/office/powerpoint/2010/main" val="609284305"/>
              </p:ext>
            </p:extLst>
          </p:nvPr>
        </p:nvGraphicFramePr>
        <p:xfrm>
          <a:off x="335218" y="2870539"/>
          <a:ext cx="5619182" cy="2910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Placeholder 3">
            <a:extLst>
              <a:ext uri="{FF2B5EF4-FFF2-40B4-BE49-F238E27FC236}">
                <a16:creationId xmlns:a16="http://schemas.microsoft.com/office/drawing/2014/main" id="{04EBABE4-B6F4-423D-43F1-A214C1862F68}"/>
              </a:ext>
            </a:extLst>
          </p:cNvPr>
          <p:cNvGraphicFramePr>
            <a:graphicFrameLocks/>
          </p:cNvGraphicFramePr>
          <p:nvPr>
            <p:extLst>
              <p:ext uri="{D42A27DB-BD31-4B8C-83A1-F6EECF244321}">
                <p14:modId xmlns:p14="http://schemas.microsoft.com/office/powerpoint/2010/main" val="1383674084"/>
              </p:ext>
            </p:extLst>
          </p:nvPr>
        </p:nvGraphicFramePr>
        <p:xfrm>
          <a:off x="6364303" y="2866825"/>
          <a:ext cx="5619182" cy="2910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09266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2D84E-741D-F434-0D05-0927C826E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8DE9F-51A3-E05E-7F0D-3A67DAEB7D42}"/>
              </a:ext>
            </a:extLst>
          </p:cNvPr>
          <p:cNvSpPr>
            <a:spLocks noGrp="1"/>
          </p:cNvSpPr>
          <p:nvPr>
            <p:ph type="title"/>
          </p:nvPr>
        </p:nvSpPr>
        <p:spPr/>
        <p:txBody>
          <a:bodyPr/>
          <a:lstStyle/>
          <a:p>
            <a:r>
              <a:rPr lang="en-GB"/>
              <a:t>C-suite barometer: outlook 2026</a:t>
            </a:r>
          </a:p>
        </p:txBody>
      </p:sp>
      <p:sp>
        <p:nvSpPr>
          <p:cNvPr id="3" name="Date Placeholder 2">
            <a:extLst>
              <a:ext uri="{FF2B5EF4-FFF2-40B4-BE49-F238E27FC236}">
                <a16:creationId xmlns:a16="http://schemas.microsoft.com/office/drawing/2014/main" id="{DC80DE22-DD40-9138-9C9B-2DCAFE4DCDC3}"/>
              </a:ext>
            </a:extLst>
          </p:cNvPr>
          <p:cNvSpPr>
            <a:spLocks noGrp="1"/>
          </p:cNvSpPr>
          <p:nvPr>
            <p:ph type="dt" sz="half" idx="10"/>
          </p:nvPr>
        </p:nvSpPr>
        <p:spPr/>
        <p:txBody>
          <a:bodyPr/>
          <a:lstStyle/>
          <a:p>
            <a:r>
              <a:rPr lang="en-US"/>
              <a:t>November 2025</a:t>
            </a:r>
            <a:endParaRPr lang="en-GB"/>
          </a:p>
        </p:txBody>
      </p:sp>
      <p:sp>
        <p:nvSpPr>
          <p:cNvPr id="4" name="Footer Placeholder 3">
            <a:extLst>
              <a:ext uri="{FF2B5EF4-FFF2-40B4-BE49-F238E27FC236}">
                <a16:creationId xmlns:a16="http://schemas.microsoft.com/office/drawing/2014/main" id="{755FB780-286E-44BF-6288-07B20257D973}"/>
              </a:ext>
            </a:extLst>
          </p:cNvPr>
          <p:cNvSpPr>
            <a:spLocks noGrp="1"/>
          </p:cNvSpPr>
          <p:nvPr>
            <p:ph type="ftr" sz="quarter" idx="11"/>
          </p:nvPr>
        </p:nvSpPr>
        <p:spPr/>
        <p:txBody>
          <a:bodyPr/>
          <a:lstStyle/>
          <a:p>
            <a:r>
              <a:rPr lang="en-GB"/>
              <a:t>C-suite barometer: outlook 2026</a:t>
            </a:r>
          </a:p>
        </p:txBody>
      </p:sp>
      <p:sp>
        <p:nvSpPr>
          <p:cNvPr id="5" name="Slide Number Placeholder 4">
            <a:extLst>
              <a:ext uri="{FF2B5EF4-FFF2-40B4-BE49-F238E27FC236}">
                <a16:creationId xmlns:a16="http://schemas.microsoft.com/office/drawing/2014/main" id="{9DA43256-F57F-6961-F14B-687400CE56F5}"/>
              </a:ext>
            </a:extLst>
          </p:cNvPr>
          <p:cNvSpPr>
            <a:spLocks noGrp="1"/>
          </p:cNvSpPr>
          <p:nvPr>
            <p:ph type="sldNum" sz="quarter" idx="12"/>
          </p:nvPr>
        </p:nvSpPr>
        <p:spPr/>
        <p:txBody>
          <a:bodyPr/>
          <a:lstStyle/>
          <a:p>
            <a:fld id="{721C06D9-4617-44B0-8711-1EF1C439A609}" type="slidenum">
              <a:rPr lang="en-GB" smtClean="0"/>
              <a:pPr/>
              <a:t>3</a:t>
            </a:fld>
            <a:endParaRPr lang="en-GB"/>
          </a:p>
        </p:txBody>
      </p:sp>
      <p:sp>
        <p:nvSpPr>
          <p:cNvPr id="6" name="Text Placeholder 5">
            <a:extLst>
              <a:ext uri="{FF2B5EF4-FFF2-40B4-BE49-F238E27FC236}">
                <a16:creationId xmlns:a16="http://schemas.microsoft.com/office/drawing/2014/main" id="{386A868C-9A5F-7F9B-D241-C90DE1B13CC1}"/>
              </a:ext>
            </a:extLst>
          </p:cNvPr>
          <p:cNvSpPr>
            <a:spLocks noGrp="1"/>
          </p:cNvSpPr>
          <p:nvPr>
            <p:ph type="body" sz="quarter" idx="13"/>
          </p:nvPr>
        </p:nvSpPr>
        <p:spPr/>
        <p:txBody>
          <a:bodyPr/>
          <a:lstStyle/>
          <a:p>
            <a:r>
              <a:rPr lang="en-GB" dirty="0"/>
              <a:t>Global methodology</a:t>
            </a:r>
          </a:p>
        </p:txBody>
      </p:sp>
      <p:graphicFrame>
        <p:nvGraphicFramePr>
          <p:cNvPr id="10" name="Table 9">
            <a:extLst>
              <a:ext uri="{FF2B5EF4-FFF2-40B4-BE49-F238E27FC236}">
                <a16:creationId xmlns:a16="http://schemas.microsoft.com/office/drawing/2014/main" id="{35096F23-55F5-6743-5DD3-46F036A2F2A9}"/>
              </a:ext>
            </a:extLst>
          </p:cNvPr>
          <p:cNvGraphicFramePr>
            <a:graphicFrameLocks noGrp="1"/>
          </p:cNvGraphicFramePr>
          <p:nvPr/>
        </p:nvGraphicFramePr>
        <p:xfrm>
          <a:off x="307048" y="2647328"/>
          <a:ext cx="3762116" cy="934416"/>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Revenue band</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$1bn+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1117</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$100m - $1bn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1107</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$1m - $100m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788</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629391"/>
                  </a:ext>
                </a:extLst>
              </a:tr>
            </a:tbl>
          </a:graphicData>
        </a:graphic>
      </p:graphicFrame>
      <p:graphicFrame>
        <p:nvGraphicFramePr>
          <p:cNvPr id="12" name="Table 11">
            <a:extLst>
              <a:ext uri="{FF2B5EF4-FFF2-40B4-BE49-F238E27FC236}">
                <a16:creationId xmlns:a16="http://schemas.microsoft.com/office/drawing/2014/main" id="{B8288939-609A-5CEC-A567-023F637E165E}"/>
              </a:ext>
            </a:extLst>
          </p:cNvPr>
          <p:cNvGraphicFramePr>
            <a:graphicFrameLocks noGrp="1"/>
          </p:cNvGraphicFramePr>
          <p:nvPr/>
        </p:nvGraphicFramePr>
        <p:xfrm>
          <a:off x="307048" y="4818744"/>
          <a:ext cx="3762116" cy="1168020"/>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Function</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CFO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314</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COO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168</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CMO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58</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629391"/>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CTO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353</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852326"/>
                  </a:ext>
                </a:extLst>
              </a:tr>
            </a:tbl>
          </a:graphicData>
        </a:graphic>
      </p:graphicFrame>
      <p:graphicFrame>
        <p:nvGraphicFramePr>
          <p:cNvPr id="14" name="Table 13">
            <a:extLst>
              <a:ext uri="{FF2B5EF4-FFF2-40B4-BE49-F238E27FC236}">
                <a16:creationId xmlns:a16="http://schemas.microsoft.com/office/drawing/2014/main" id="{084CE77B-A914-6D29-346A-20F69BCE5BF5}"/>
              </a:ext>
            </a:extLst>
          </p:cNvPr>
          <p:cNvGraphicFramePr>
            <a:graphicFrameLocks noGrp="1"/>
          </p:cNvGraphicFramePr>
          <p:nvPr/>
        </p:nvGraphicFramePr>
        <p:xfrm>
          <a:off x="307048" y="3882387"/>
          <a:ext cx="3762116" cy="700812"/>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Calibri Light" panose="020F0302020204030204" pitchFamily="34" charset="0"/>
                          <a:cs typeface="Arial" panose="020B0604020202020204" pitchFamily="34" charset="0"/>
                        </a:rPr>
                        <a:t>Seniority</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CEO, Chair, Board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1770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Other C-suite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1242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932157"/>
                  </a:ext>
                </a:extLst>
              </a:tr>
            </a:tbl>
          </a:graphicData>
        </a:graphic>
      </p:graphicFrame>
      <p:graphicFrame>
        <p:nvGraphicFramePr>
          <p:cNvPr id="16" name="Table 15">
            <a:extLst>
              <a:ext uri="{FF2B5EF4-FFF2-40B4-BE49-F238E27FC236}">
                <a16:creationId xmlns:a16="http://schemas.microsoft.com/office/drawing/2014/main" id="{BA39B674-A369-9CD8-5E38-B35C0C0636E7}"/>
              </a:ext>
            </a:extLst>
          </p:cNvPr>
          <p:cNvGraphicFramePr>
            <a:graphicFrameLocks noGrp="1"/>
          </p:cNvGraphicFramePr>
          <p:nvPr/>
        </p:nvGraphicFramePr>
        <p:xfrm>
          <a:off x="4222325" y="2624724"/>
          <a:ext cx="3762116" cy="1938552"/>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42319">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Core sector</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Financial Services</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chemeClr val="tx1"/>
                          </a:solidFill>
                          <a:effectLst/>
                          <a:latin typeface="+mj-lt"/>
                        </a:rPr>
                        <a:t>692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8053184"/>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TMT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kern="1200">
                          <a:solidFill>
                            <a:schemeClr val="tx1"/>
                          </a:solidFill>
                          <a:effectLst/>
                          <a:latin typeface="+mn-lt"/>
                          <a:ea typeface="+mn-ea"/>
                          <a:cs typeface="+mn-cs"/>
                        </a:rPr>
                        <a:t>646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640874"/>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Life Sciences (inc. Biotech., Pharma.)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kern="1200">
                          <a:solidFill>
                            <a:schemeClr val="tx1"/>
                          </a:solidFill>
                          <a:effectLst/>
                          <a:latin typeface="+mn-lt"/>
                          <a:ea typeface="+mn-ea"/>
                          <a:cs typeface="+mn-cs"/>
                        </a:rPr>
                        <a:t>232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175108"/>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Manufacturing (inc. Automotive, Aerospace)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chemeClr val="tx1"/>
                          </a:solidFill>
                          <a:effectLst/>
                          <a:latin typeface="+mj-lt"/>
                        </a:rPr>
                        <a:t>383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202695"/>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Consumer (inc. Retail, Transport, Hospitality)</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kern="1200">
                          <a:solidFill>
                            <a:schemeClr val="tx1"/>
                          </a:solidFill>
                          <a:effectLst/>
                          <a:latin typeface="+mn-lt"/>
                          <a:ea typeface="+mn-ea"/>
                          <a:cs typeface="+mn-cs"/>
                        </a:rPr>
                        <a:t>502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727747"/>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Energy &amp; Infrastructure (inc. Construction)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chemeClr val="tx1"/>
                          </a:solidFill>
                          <a:effectLst/>
                          <a:latin typeface="+mj-lt"/>
                        </a:rPr>
                        <a:t>284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348773"/>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Real Estate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chemeClr val="tx1"/>
                          </a:solidFill>
                          <a:effectLst/>
                          <a:latin typeface="+mj-lt"/>
                        </a:rPr>
                        <a:t>57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680591"/>
                  </a:ext>
                </a:extLst>
              </a:tr>
            </a:tbl>
          </a:graphicData>
        </a:graphic>
      </p:graphicFrame>
      <p:graphicFrame>
        <p:nvGraphicFramePr>
          <p:cNvPr id="7" name="Table 6">
            <a:extLst>
              <a:ext uri="{FF2B5EF4-FFF2-40B4-BE49-F238E27FC236}">
                <a16:creationId xmlns:a16="http://schemas.microsoft.com/office/drawing/2014/main" id="{30026647-4829-7A1D-804F-8DF2701DBC0E}"/>
              </a:ext>
            </a:extLst>
          </p:cNvPr>
          <p:cNvGraphicFramePr>
            <a:graphicFrameLocks noGrp="1"/>
          </p:cNvGraphicFramePr>
          <p:nvPr/>
        </p:nvGraphicFramePr>
        <p:xfrm>
          <a:off x="8149102" y="2626567"/>
          <a:ext cx="3762116" cy="1938552"/>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42319">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Calibri Light" panose="020F0302020204030204" pitchFamily="34" charset="0"/>
                          <a:cs typeface="Arial" panose="020B0604020202020204" pitchFamily="34" charset="0"/>
                        </a:rPr>
                        <a:t>Global region</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B w="9525" cap="flat" cmpd="sng" algn="ctr">
                      <a:solidFill>
                        <a:schemeClr val="tx1"/>
                      </a:solidFill>
                      <a:prstDash val="solid"/>
                      <a:round/>
                      <a:headEnd type="none" w="med" len="med"/>
                      <a:tailEnd type="none" w="med" len="med"/>
                    </a:lnB>
                    <a:solidFill>
                      <a:srgbClr val="000099"/>
                    </a:solidFill>
                  </a:tcPr>
                </a:tc>
                <a:extLst>
                  <a:ext uri="{0D108BD9-81ED-4DB2-BD59-A6C34878D82A}">
                    <a16:rowId xmlns:a16="http://schemas.microsoft.com/office/drawing/2014/main" val="10000"/>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Africa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Asia-Pacific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260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Central &amp; Eastern Europe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250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9303609"/>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Latin America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673225"/>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Middle East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541437"/>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North America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650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88316"/>
                  </a:ext>
                </a:extLst>
              </a:tr>
              <a:tr h="242319">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Western Europe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1352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439010"/>
                  </a:ext>
                </a:extLst>
              </a:tr>
            </a:tbl>
          </a:graphicData>
        </a:graphic>
      </p:graphicFrame>
      <p:sp>
        <p:nvSpPr>
          <p:cNvPr id="9" name="Text Placeholder 10">
            <a:extLst>
              <a:ext uri="{FF2B5EF4-FFF2-40B4-BE49-F238E27FC236}">
                <a16:creationId xmlns:a16="http://schemas.microsoft.com/office/drawing/2014/main" id="{7895E615-E1E1-69C8-CEC3-430BCE15E472}"/>
              </a:ext>
            </a:extLst>
          </p:cNvPr>
          <p:cNvSpPr txBox="1">
            <a:spLocks/>
          </p:cNvSpPr>
          <p:nvPr/>
        </p:nvSpPr>
        <p:spPr>
          <a:xfrm>
            <a:off x="305999" y="1258888"/>
            <a:ext cx="11581200" cy="913434"/>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err="1"/>
              <a:t>Forvis</a:t>
            </a:r>
            <a:r>
              <a:rPr lang="en-GB"/>
              <a:t> Mazars’ sixth annual global survey of C-suite executives. </a:t>
            </a:r>
          </a:p>
          <a:p>
            <a:pPr marL="0" lvl="0" indent="0">
              <a:buNone/>
              <a:defRPr/>
            </a:pPr>
            <a:r>
              <a:rPr lang="en-GB"/>
              <a:t>This independent research was conducted in October and November 2025 and captures the views of C-suite leaders at for-profit organisations with annual revenues of over $1 million across 40 countries. </a:t>
            </a:r>
          </a:p>
          <a:p>
            <a:pPr marL="0" lvl="0" indent="0">
              <a:buNone/>
              <a:defRPr/>
            </a:pPr>
            <a:r>
              <a:rPr lang="en-GB"/>
              <a:t>Sample: N=3012 respondents, sourced via online panel.</a:t>
            </a:r>
          </a:p>
        </p:txBody>
      </p:sp>
    </p:spTree>
    <p:extLst>
      <p:ext uri="{BB962C8B-B14F-4D97-AF65-F5344CB8AC3E}">
        <p14:creationId xmlns:p14="http://schemas.microsoft.com/office/powerpoint/2010/main" val="421042994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7E2C-2F8B-5509-748F-30B3D221F13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DBAF3C7-A3A6-5BAF-950A-A090F54C687F}"/>
              </a:ext>
            </a:extLst>
          </p:cNvPr>
          <p:cNvSpPr/>
          <p:nvPr/>
        </p:nvSpPr>
        <p:spPr>
          <a:xfrm>
            <a:off x="605884" y="4362775"/>
            <a:ext cx="10572656" cy="2462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104E1FE-F367-335D-567D-85FBB6A9F610}"/>
              </a:ext>
            </a:extLst>
          </p:cNvPr>
          <p:cNvSpPr/>
          <p:nvPr/>
        </p:nvSpPr>
        <p:spPr>
          <a:xfrm>
            <a:off x="1813560" y="3112674"/>
            <a:ext cx="9445752" cy="50225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Chart Placeholder 3">
            <a:extLst>
              <a:ext uri="{FF2B5EF4-FFF2-40B4-BE49-F238E27FC236}">
                <a16:creationId xmlns:a16="http://schemas.microsoft.com/office/drawing/2014/main" id="{D08DDB75-9C5E-9855-7004-21220367F702}"/>
              </a:ext>
            </a:extLst>
          </p:cNvPr>
          <p:cNvGraphicFramePr>
            <a:graphicFrameLocks/>
          </p:cNvGraphicFramePr>
          <p:nvPr>
            <p:extLst>
              <p:ext uri="{D42A27DB-BD31-4B8C-83A1-F6EECF244321}">
                <p14:modId xmlns:p14="http://schemas.microsoft.com/office/powerpoint/2010/main" val="2526144773"/>
              </p:ext>
            </p:extLst>
          </p:nvPr>
        </p:nvGraphicFramePr>
        <p:xfrm>
          <a:off x="-538974" y="2617083"/>
          <a:ext cx="8244469" cy="32492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3">
            <a:extLst>
              <a:ext uri="{FF2B5EF4-FFF2-40B4-BE49-F238E27FC236}">
                <a16:creationId xmlns:a16="http://schemas.microsoft.com/office/drawing/2014/main" id="{6DC023E7-E0A9-F064-D633-E2F1CEBB7F70}"/>
              </a:ext>
            </a:extLst>
          </p:cNvPr>
          <p:cNvGraphicFramePr>
            <a:graphicFrameLocks/>
          </p:cNvGraphicFramePr>
          <p:nvPr>
            <p:extLst>
              <p:ext uri="{D42A27DB-BD31-4B8C-83A1-F6EECF244321}">
                <p14:modId xmlns:p14="http://schemas.microsoft.com/office/powerpoint/2010/main" val="3229396285"/>
              </p:ext>
            </p:extLst>
          </p:nvPr>
        </p:nvGraphicFramePr>
        <p:xfrm>
          <a:off x="7883913" y="2613368"/>
          <a:ext cx="3702203" cy="32492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0891BF9-685B-BDCF-E9E3-4B119B422398}"/>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A3EA4ED6-5FE3-A771-30F6-21CFF8639954}"/>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606F6D57-D08F-9F2E-958A-1943C85EE254}"/>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F29C79D1-F350-78C9-03E4-D51B91B15BAD}"/>
              </a:ext>
            </a:extLst>
          </p:cNvPr>
          <p:cNvSpPr>
            <a:spLocks noGrp="1"/>
          </p:cNvSpPr>
          <p:nvPr>
            <p:ph type="sldNum" sz="quarter" idx="12"/>
          </p:nvPr>
        </p:nvSpPr>
        <p:spPr/>
        <p:txBody>
          <a:bodyPr/>
          <a:lstStyle/>
          <a:p>
            <a:fld id="{721C06D9-4617-44B0-8711-1EF1C439A609}" type="slidenum">
              <a:rPr lang="en-GB" smtClean="0"/>
              <a:pPr/>
              <a:t>30</a:t>
            </a:fld>
            <a:endParaRPr lang="en-GB"/>
          </a:p>
        </p:txBody>
      </p:sp>
      <p:sp>
        <p:nvSpPr>
          <p:cNvPr id="6" name="Text Placeholder 5">
            <a:extLst>
              <a:ext uri="{FF2B5EF4-FFF2-40B4-BE49-F238E27FC236}">
                <a16:creationId xmlns:a16="http://schemas.microsoft.com/office/drawing/2014/main" id="{428CFFBB-795D-18AC-78DA-DEF293A01F09}"/>
              </a:ext>
            </a:extLst>
          </p:cNvPr>
          <p:cNvSpPr>
            <a:spLocks noGrp="1"/>
          </p:cNvSpPr>
          <p:nvPr>
            <p:ph type="body" sz="quarter" idx="13"/>
          </p:nvPr>
        </p:nvSpPr>
        <p:spPr>
          <a:xfrm>
            <a:off x="300037" y="666000"/>
            <a:ext cx="7951101" cy="360000"/>
          </a:xfrm>
        </p:spPr>
        <p:txBody>
          <a:bodyPr/>
          <a:lstStyle/>
          <a:p>
            <a:r>
              <a:rPr lang="en-GB" dirty="0"/>
              <a:t>Transformation through technology</a:t>
            </a:r>
          </a:p>
        </p:txBody>
      </p:sp>
      <p:sp>
        <p:nvSpPr>
          <p:cNvPr id="7" name="Text Placeholder 6">
            <a:extLst>
              <a:ext uri="{FF2B5EF4-FFF2-40B4-BE49-F238E27FC236}">
                <a16:creationId xmlns:a16="http://schemas.microsoft.com/office/drawing/2014/main" id="{9B7AD7F6-C346-BEA9-631F-850C97BBCEE8}"/>
              </a:ext>
            </a:extLst>
          </p:cNvPr>
          <p:cNvSpPr>
            <a:spLocks noGrp="1"/>
          </p:cNvSpPr>
          <p:nvPr>
            <p:ph type="body" sz="quarter" idx="14"/>
          </p:nvPr>
        </p:nvSpPr>
        <p:spPr>
          <a:xfrm>
            <a:off x="335217" y="1249114"/>
            <a:ext cx="11250899" cy="334800"/>
          </a:xfrm>
        </p:spPr>
        <p:txBody>
          <a:bodyPr/>
          <a:lstStyle/>
          <a:p>
            <a:r>
              <a:rPr lang="en-GB" dirty="0"/>
              <a:t>Leaders in Latin America report a high uptake of AI in functions and roles right across their companies. Strongest uptake is for improving customer experience, creativity and client relationships.   </a:t>
            </a:r>
          </a:p>
          <a:p>
            <a:r>
              <a:rPr lang="en-GB" sz="1400" dirty="0">
                <a:solidFill>
                  <a:schemeClr val="tx1">
                    <a:lumMod val="60000"/>
                    <a:lumOff val="40000"/>
                  </a:schemeClr>
                </a:solidFill>
              </a:rPr>
              <a:t>Percent of respondents</a:t>
            </a:r>
            <a:endParaRPr lang="en-GB" dirty="0"/>
          </a:p>
        </p:txBody>
      </p:sp>
      <p:sp>
        <p:nvSpPr>
          <p:cNvPr id="9" name="TextBox 8">
            <a:extLst>
              <a:ext uri="{FF2B5EF4-FFF2-40B4-BE49-F238E27FC236}">
                <a16:creationId xmlns:a16="http://schemas.microsoft.com/office/drawing/2014/main" id="{82402150-9E1B-AF5A-7F00-E92ED56D3922}"/>
              </a:ext>
            </a:extLst>
          </p:cNvPr>
          <p:cNvSpPr txBox="1"/>
          <p:nvPr/>
        </p:nvSpPr>
        <p:spPr>
          <a:xfrm>
            <a:off x="438912" y="5976559"/>
            <a:ext cx="10213848" cy="246221"/>
          </a:xfrm>
          <a:prstGeom prst="rect">
            <a:avLst/>
          </a:prstGeom>
          <a:noFill/>
        </p:spPr>
        <p:txBody>
          <a:bodyPr wrap="square" rtlCol="0">
            <a:spAutoFit/>
          </a:bodyPr>
          <a:lstStyle/>
          <a:p>
            <a:r>
              <a:rPr lang="en-GB" sz="1000" i="1" dirty="0" err="1"/>
              <a:t>AIapply</a:t>
            </a:r>
            <a:r>
              <a:rPr lang="en-GB" sz="1000" i="1" dirty="0"/>
              <a:t>. Does your organisation use AI for...</a:t>
            </a:r>
          </a:p>
        </p:txBody>
      </p:sp>
      <p:sp>
        <p:nvSpPr>
          <p:cNvPr id="10" name="Rectangle 9">
            <a:extLst>
              <a:ext uri="{FF2B5EF4-FFF2-40B4-BE49-F238E27FC236}">
                <a16:creationId xmlns:a16="http://schemas.microsoft.com/office/drawing/2014/main" id="{CDB78587-A8CD-4CA5-384E-2EA00C47696D}"/>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48691EE-834C-E278-BE47-551E224A5369}"/>
              </a:ext>
            </a:extLst>
          </p:cNvPr>
          <p:cNvSpPr txBox="1"/>
          <p:nvPr/>
        </p:nvSpPr>
        <p:spPr>
          <a:xfrm>
            <a:off x="5082736" y="2121861"/>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3" name="TextBox 12">
            <a:extLst>
              <a:ext uri="{FF2B5EF4-FFF2-40B4-BE49-F238E27FC236}">
                <a16:creationId xmlns:a16="http://schemas.microsoft.com/office/drawing/2014/main" id="{931FA321-91E9-6D6A-7DDB-C70605FC4FF7}"/>
              </a:ext>
            </a:extLst>
          </p:cNvPr>
          <p:cNvSpPr txBox="1"/>
          <p:nvPr/>
        </p:nvSpPr>
        <p:spPr>
          <a:xfrm>
            <a:off x="9048006" y="2121860"/>
            <a:ext cx="1426954" cy="307777"/>
          </a:xfrm>
          <a:prstGeom prst="rect">
            <a:avLst/>
          </a:prstGeom>
          <a:noFill/>
        </p:spPr>
        <p:txBody>
          <a:bodyPr wrap="square" lIns="0" rtlCol="0">
            <a:spAutoFit/>
          </a:bodyPr>
          <a:lstStyle/>
          <a:p>
            <a:pPr algn="ctr"/>
            <a:r>
              <a:rPr lang="en-US" sz="1400" b="1" spc="40" dirty="0">
                <a:solidFill>
                  <a:schemeClr val="tx1"/>
                </a:solidFill>
              </a:rPr>
              <a:t>Latin America</a:t>
            </a:r>
          </a:p>
        </p:txBody>
      </p:sp>
    </p:spTree>
    <p:extLst>
      <p:ext uri="{BB962C8B-B14F-4D97-AF65-F5344CB8AC3E}">
        <p14:creationId xmlns:p14="http://schemas.microsoft.com/office/powerpoint/2010/main" val="38118738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23E47-35EA-81F2-5B3B-C49BDEB20A9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5F223253-D7F7-8361-8B4D-3E7C00EA29B3}"/>
              </a:ext>
            </a:extLst>
          </p:cNvPr>
          <p:cNvSpPr/>
          <p:nvPr/>
        </p:nvSpPr>
        <p:spPr>
          <a:xfrm>
            <a:off x="1056640" y="4007426"/>
            <a:ext cx="10718800" cy="7372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Chart Placeholder 3">
            <a:extLst>
              <a:ext uri="{FF2B5EF4-FFF2-40B4-BE49-F238E27FC236}">
                <a16:creationId xmlns:a16="http://schemas.microsoft.com/office/drawing/2014/main" id="{F9F3588D-BFDC-7B82-72FE-2A724A40A323}"/>
              </a:ext>
            </a:extLst>
          </p:cNvPr>
          <p:cNvGraphicFramePr>
            <a:graphicFrameLocks/>
          </p:cNvGraphicFramePr>
          <p:nvPr>
            <p:extLst>
              <p:ext uri="{D42A27DB-BD31-4B8C-83A1-F6EECF244321}">
                <p14:modId xmlns:p14="http://schemas.microsoft.com/office/powerpoint/2010/main" val="2365510583"/>
              </p:ext>
            </p:extLst>
          </p:nvPr>
        </p:nvGraphicFramePr>
        <p:xfrm>
          <a:off x="203200" y="3200400"/>
          <a:ext cx="8249920" cy="270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Placeholder 3">
            <a:extLst>
              <a:ext uri="{FF2B5EF4-FFF2-40B4-BE49-F238E27FC236}">
                <a16:creationId xmlns:a16="http://schemas.microsoft.com/office/drawing/2014/main" id="{1AF004ED-7FBA-F019-4DFA-7EF2CC437529}"/>
              </a:ext>
            </a:extLst>
          </p:cNvPr>
          <p:cNvGraphicFramePr>
            <a:graphicFrameLocks/>
          </p:cNvGraphicFramePr>
          <p:nvPr>
            <p:extLst>
              <p:ext uri="{D42A27DB-BD31-4B8C-83A1-F6EECF244321}">
                <p14:modId xmlns:p14="http://schemas.microsoft.com/office/powerpoint/2010/main" val="832422220"/>
              </p:ext>
            </p:extLst>
          </p:nvPr>
        </p:nvGraphicFramePr>
        <p:xfrm>
          <a:off x="7670800" y="3200400"/>
          <a:ext cx="4450080" cy="2701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A53719A-FBB9-62E0-7441-F16A9CD5E15E}"/>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2A1B0CB5-2940-571B-EC5B-4EB94DCDE169}"/>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47D0FB7D-40CA-F6E8-B542-DC12363E9340}"/>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367911A8-5273-D8A1-A961-DCEC43703C05}"/>
              </a:ext>
            </a:extLst>
          </p:cNvPr>
          <p:cNvSpPr>
            <a:spLocks noGrp="1"/>
          </p:cNvSpPr>
          <p:nvPr>
            <p:ph type="sldNum" sz="quarter" idx="12"/>
          </p:nvPr>
        </p:nvSpPr>
        <p:spPr/>
        <p:txBody>
          <a:bodyPr/>
          <a:lstStyle/>
          <a:p>
            <a:fld id="{721C06D9-4617-44B0-8711-1EF1C439A609}" type="slidenum">
              <a:rPr lang="en-GB" smtClean="0"/>
              <a:pPr/>
              <a:t>31</a:t>
            </a:fld>
            <a:endParaRPr lang="en-GB"/>
          </a:p>
        </p:txBody>
      </p:sp>
      <p:sp>
        <p:nvSpPr>
          <p:cNvPr id="6" name="Text Placeholder 5">
            <a:extLst>
              <a:ext uri="{FF2B5EF4-FFF2-40B4-BE49-F238E27FC236}">
                <a16:creationId xmlns:a16="http://schemas.microsoft.com/office/drawing/2014/main" id="{0BC96D86-C51D-55C0-5F99-7517AA67B40E}"/>
              </a:ext>
            </a:extLst>
          </p:cNvPr>
          <p:cNvSpPr>
            <a:spLocks noGrp="1"/>
          </p:cNvSpPr>
          <p:nvPr>
            <p:ph type="body" sz="quarter" idx="13"/>
          </p:nvPr>
        </p:nvSpPr>
        <p:spPr>
          <a:xfrm>
            <a:off x="306000" y="673200"/>
            <a:ext cx="7875474"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0B1F889C-A132-A3C7-B387-07F17FB5CD29}"/>
              </a:ext>
            </a:extLst>
          </p:cNvPr>
          <p:cNvSpPr txBox="1"/>
          <p:nvPr/>
        </p:nvSpPr>
        <p:spPr>
          <a:xfrm>
            <a:off x="438912" y="5976559"/>
            <a:ext cx="5095058" cy="246221"/>
          </a:xfrm>
          <a:prstGeom prst="rect">
            <a:avLst/>
          </a:prstGeom>
          <a:noFill/>
        </p:spPr>
        <p:txBody>
          <a:bodyPr wrap="square" rtlCol="0">
            <a:spAutoFit/>
          </a:bodyPr>
          <a:lstStyle/>
          <a:p>
            <a:r>
              <a:rPr lang="en-GB" sz="1000" i="1" dirty="0" err="1"/>
              <a:t>AImot</a:t>
            </a:r>
            <a:r>
              <a:rPr lang="en-GB" sz="1000" i="1" dirty="0"/>
              <a:t>. What's your main motivation for investing in and adopting AI technologies?</a:t>
            </a:r>
          </a:p>
        </p:txBody>
      </p:sp>
      <p:sp>
        <p:nvSpPr>
          <p:cNvPr id="10" name="Rectangle 9">
            <a:extLst>
              <a:ext uri="{FF2B5EF4-FFF2-40B4-BE49-F238E27FC236}">
                <a16:creationId xmlns:a16="http://schemas.microsoft.com/office/drawing/2014/main" id="{BD13FE14-65A6-CF1E-01D1-448537BC7270}"/>
              </a:ext>
            </a:extLst>
          </p:cNvPr>
          <p:cNvSpPr/>
          <p:nvPr/>
        </p:nvSpPr>
        <p:spPr>
          <a:xfrm>
            <a:off x="551688" y="6229554"/>
            <a:ext cx="409919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uses some AI</a:t>
            </a:r>
            <a:r>
              <a:rPr lang="en-GB" sz="1100" dirty="0">
                <a:solidFill>
                  <a:srgbClr val="FFFFFF"/>
                </a:solidFill>
                <a:latin typeface="Arial" panose="020B0604020202020204" pitchFamily="34" charset="0"/>
                <a:cs typeface="Arial" panose="020B0604020202020204" pitchFamily="34" charset="0"/>
              </a:rPr>
              <a:t>: Global, n=2960; Latin America, n=198</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AC9473CB-2A07-935F-6AFB-744D0E457CED}"/>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Motivations for using AI</a:t>
            </a:r>
          </a:p>
          <a:p>
            <a:r>
              <a:rPr lang="en-GB" sz="1400" dirty="0">
                <a:solidFill>
                  <a:schemeClr val="tx1">
                    <a:lumMod val="60000"/>
                    <a:lumOff val="40000"/>
                  </a:schemeClr>
                </a:solidFill>
              </a:rPr>
              <a:t>Percent of respondents whose business uses some AI</a:t>
            </a:r>
          </a:p>
          <a:p>
            <a:endParaRPr lang="en-GB" dirty="0"/>
          </a:p>
        </p:txBody>
      </p:sp>
      <p:sp>
        <p:nvSpPr>
          <p:cNvPr id="16" name="Text Placeholder 10">
            <a:extLst>
              <a:ext uri="{FF2B5EF4-FFF2-40B4-BE49-F238E27FC236}">
                <a16:creationId xmlns:a16="http://schemas.microsoft.com/office/drawing/2014/main" id="{824DF06C-CD61-FD19-04AF-BF1ED68C6095}"/>
              </a:ext>
            </a:extLst>
          </p:cNvPr>
          <p:cNvSpPr txBox="1">
            <a:spLocks/>
          </p:cNvSpPr>
          <p:nvPr/>
        </p:nvSpPr>
        <p:spPr>
          <a:xfrm>
            <a:off x="234879" y="1258888"/>
            <a:ext cx="11039004"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The main motivations of leaders in Latin America for using AI are operational optimisation and process automation, followed by better decision-making. </a:t>
            </a:r>
          </a:p>
        </p:txBody>
      </p:sp>
      <p:sp>
        <p:nvSpPr>
          <p:cNvPr id="11" name="TextBox 10">
            <a:extLst>
              <a:ext uri="{FF2B5EF4-FFF2-40B4-BE49-F238E27FC236}">
                <a16:creationId xmlns:a16="http://schemas.microsoft.com/office/drawing/2014/main" id="{2BFD1F70-13EC-E54D-2413-A81A062EA919}"/>
              </a:ext>
            </a:extLst>
          </p:cNvPr>
          <p:cNvSpPr txBox="1"/>
          <p:nvPr/>
        </p:nvSpPr>
        <p:spPr>
          <a:xfrm>
            <a:off x="5027474" y="2796998"/>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2" name="TextBox 11">
            <a:extLst>
              <a:ext uri="{FF2B5EF4-FFF2-40B4-BE49-F238E27FC236}">
                <a16:creationId xmlns:a16="http://schemas.microsoft.com/office/drawing/2014/main" id="{2372811F-3416-2E21-BC51-E6E60E71F8E4}"/>
              </a:ext>
            </a:extLst>
          </p:cNvPr>
          <p:cNvSpPr txBox="1"/>
          <p:nvPr/>
        </p:nvSpPr>
        <p:spPr>
          <a:xfrm>
            <a:off x="8882222" y="2796997"/>
            <a:ext cx="1470817" cy="307777"/>
          </a:xfrm>
          <a:prstGeom prst="rect">
            <a:avLst/>
          </a:prstGeom>
          <a:noFill/>
        </p:spPr>
        <p:txBody>
          <a:bodyPr wrap="square" lIns="0" rtlCol="0">
            <a:spAutoFit/>
          </a:bodyPr>
          <a:lstStyle/>
          <a:p>
            <a:pPr algn="ctr"/>
            <a:r>
              <a:rPr lang="en-US" sz="1400" b="1" spc="40" dirty="0">
                <a:solidFill>
                  <a:schemeClr val="tx1"/>
                </a:solidFill>
              </a:rPr>
              <a:t>Latin America</a:t>
            </a:r>
          </a:p>
        </p:txBody>
      </p:sp>
    </p:spTree>
    <p:extLst>
      <p:ext uri="{BB962C8B-B14F-4D97-AF65-F5344CB8AC3E}">
        <p14:creationId xmlns:p14="http://schemas.microsoft.com/office/powerpoint/2010/main" val="298369602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F05FC-718A-7340-BA43-AA2D3865D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2A9B4-FD3A-6DF7-691C-7C691DC06E65}"/>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6A3A6F6C-9A5B-541D-8895-A1B40584673D}"/>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1B1B530B-1DF3-610D-2D47-23E0A390A933}"/>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AA03D933-F8B5-0EBC-B704-425DA078D7F8}"/>
              </a:ext>
            </a:extLst>
          </p:cNvPr>
          <p:cNvSpPr>
            <a:spLocks noGrp="1"/>
          </p:cNvSpPr>
          <p:nvPr>
            <p:ph type="sldNum" sz="quarter" idx="12"/>
          </p:nvPr>
        </p:nvSpPr>
        <p:spPr/>
        <p:txBody>
          <a:bodyPr/>
          <a:lstStyle/>
          <a:p>
            <a:fld id="{721C06D9-4617-44B0-8711-1EF1C439A609}" type="slidenum">
              <a:rPr lang="en-GB" smtClean="0"/>
              <a:pPr/>
              <a:t>32</a:t>
            </a:fld>
            <a:endParaRPr lang="en-GB"/>
          </a:p>
        </p:txBody>
      </p:sp>
      <p:sp>
        <p:nvSpPr>
          <p:cNvPr id="9" name="TextBox 8">
            <a:extLst>
              <a:ext uri="{FF2B5EF4-FFF2-40B4-BE49-F238E27FC236}">
                <a16:creationId xmlns:a16="http://schemas.microsoft.com/office/drawing/2014/main" id="{C4A58567-232F-8CC4-8F51-07B4BFD06F52}"/>
              </a:ext>
            </a:extLst>
          </p:cNvPr>
          <p:cNvSpPr txBox="1"/>
          <p:nvPr/>
        </p:nvSpPr>
        <p:spPr>
          <a:xfrm>
            <a:off x="438911" y="5976559"/>
            <a:ext cx="4470545" cy="246221"/>
          </a:xfrm>
          <a:prstGeom prst="rect">
            <a:avLst/>
          </a:prstGeom>
          <a:noFill/>
        </p:spPr>
        <p:txBody>
          <a:bodyPr wrap="square" rtlCol="0">
            <a:spAutoFit/>
          </a:bodyPr>
          <a:lstStyle/>
          <a:p>
            <a:r>
              <a:rPr lang="en-GB" sz="1000" i="1" dirty="0" err="1"/>
              <a:t>AIinvst</a:t>
            </a:r>
            <a:r>
              <a:rPr lang="en-GB" sz="1000" i="1" dirty="0"/>
              <a:t>. What percentage of your company’s budget is invested in AI?</a:t>
            </a:r>
          </a:p>
        </p:txBody>
      </p:sp>
      <p:sp>
        <p:nvSpPr>
          <p:cNvPr id="10" name="Rectangle 9">
            <a:extLst>
              <a:ext uri="{FF2B5EF4-FFF2-40B4-BE49-F238E27FC236}">
                <a16:creationId xmlns:a16="http://schemas.microsoft.com/office/drawing/2014/main" id="{073CB587-1F93-CB04-A502-7C1C3D941948}"/>
              </a:ext>
            </a:extLst>
          </p:cNvPr>
          <p:cNvSpPr/>
          <p:nvPr/>
        </p:nvSpPr>
        <p:spPr>
          <a:xfrm>
            <a:off x="551688" y="6229554"/>
            <a:ext cx="409919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uses some AI</a:t>
            </a:r>
            <a:r>
              <a:rPr lang="en-GB" sz="1100" dirty="0">
                <a:solidFill>
                  <a:srgbClr val="FFFFFF"/>
                </a:solidFill>
                <a:latin typeface="Arial" panose="020B0604020202020204" pitchFamily="34" charset="0"/>
                <a:cs typeface="Arial" panose="020B0604020202020204" pitchFamily="34" charset="0"/>
              </a:rPr>
              <a:t>: Global, n=2960; Latin America, n=198</a:t>
            </a:r>
            <a:endParaRPr lang="en-GB" sz="1100" dirty="0">
              <a:solidFill>
                <a:schemeClr val="bg1"/>
              </a:solidFill>
              <a:latin typeface="Arial" panose="020B0604020202020204" pitchFamily="34" charset="0"/>
              <a:cs typeface="Arial" panose="020B0604020202020204" pitchFamily="34" charset="0"/>
            </a:endParaRPr>
          </a:p>
        </p:txBody>
      </p:sp>
      <p:graphicFrame>
        <p:nvGraphicFramePr>
          <p:cNvPr id="11" name="Chart Placeholder 3">
            <a:extLst>
              <a:ext uri="{FF2B5EF4-FFF2-40B4-BE49-F238E27FC236}">
                <a16:creationId xmlns:a16="http://schemas.microsoft.com/office/drawing/2014/main" id="{83CB60FA-1840-2715-A2A2-834628253B00}"/>
              </a:ext>
            </a:extLst>
          </p:cNvPr>
          <p:cNvGraphicFramePr>
            <a:graphicFrameLocks/>
          </p:cNvGraphicFramePr>
          <p:nvPr>
            <p:extLst>
              <p:ext uri="{D42A27DB-BD31-4B8C-83A1-F6EECF244321}">
                <p14:modId xmlns:p14="http://schemas.microsoft.com/office/powerpoint/2010/main" val="514384051"/>
              </p:ext>
            </p:extLst>
          </p:nvPr>
        </p:nvGraphicFramePr>
        <p:xfrm>
          <a:off x="1014729" y="2700122"/>
          <a:ext cx="5269056" cy="35260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062AC316-5555-3E16-5AE2-B5EF51A46A34}"/>
              </a:ext>
            </a:extLst>
          </p:cNvPr>
          <p:cNvSpPr>
            <a:spLocks noGrp="1"/>
          </p:cNvSpPr>
          <p:nvPr>
            <p:ph type="body" sz="quarter" idx="14"/>
          </p:nvPr>
        </p:nvSpPr>
        <p:spPr>
          <a:xfrm>
            <a:off x="335217" y="1249114"/>
            <a:ext cx="11460543" cy="334800"/>
          </a:xfrm>
        </p:spPr>
        <p:txBody>
          <a:bodyPr/>
          <a:lstStyle/>
          <a:p>
            <a:r>
              <a:rPr lang="en-GB" dirty="0">
                <a:solidFill>
                  <a:schemeClr val="tx1"/>
                </a:solidFill>
              </a:rPr>
              <a:t>16% of companies in Latin America (in line with 15% globally) currently invest more than a fifth of their budget in AI; 43% (vs. 35% globally) spend less than 10%. </a:t>
            </a:r>
          </a:p>
        </p:txBody>
      </p:sp>
      <p:sp>
        <p:nvSpPr>
          <p:cNvPr id="12" name="TextBox 11">
            <a:extLst>
              <a:ext uri="{FF2B5EF4-FFF2-40B4-BE49-F238E27FC236}">
                <a16:creationId xmlns:a16="http://schemas.microsoft.com/office/drawing/2014/main" id="{2DED63C8-768E-E33E-35EF-4C2075320078}"/>
              </a:ext>
            </a:extLst>
          </p:cNvPr>
          <p:cNvSpPr txBox="1"/>
          <p:nvPr/>
        </p:nvSpPr>
        <p:spPr>
          <a:xfrm>
            <a:off x="231055" y="1988670"/>
            <a:ext cx="5123727" cy="579839"/>
          </a:xfrm>
          <a:prstGeom prst="rect">
            <a:avLst/>
          </a:prstGeom>
          <a:noFill/>
        </p:spPr>
        <p:txBody>
          <a:bodyPr wrap="square">
            <a:spAutoFit/>
          </a:bodyPr>
          <a:lstStyle/>
          <a:p>
            <a:r>
              <a:rPr lang="en-GB" dirty="0">
                <a:solidFill>
                  <a:schemeClr val="tx2"/>
                </a:solidFill>
              </a:rPr>
              <a:t>Proportion of budget invested in AI</a:t>
            </a:r>
          </a:p>
          <a:p>
            <a:pPr>
              <a:lnSpc>
                <a:spcPct val="105000"/>
              </a:lnSpc>
              <a:spcAft>
                <a:spcPts val="600"/>
              </a:spcAft>
            </a:pPr>
            <a:r>
              <a:rPr lang="en-GB" sz="1400" dirty="0">
                <a:solidFill>
                  <a:schemeClr val="tx1">
                    <a:lumMod val="60000"/>
                    <a:lumOff val="40000"/>
                  </a:schemeClr>
                </a:solidFill>
              </a:rPr>
              <a:t>Percent among businesses using AI</a:t>
            </a:r>
          </a:p>
        </p:txBody>
      </p:sp>
      <p:sp>
        <p:nvSpPr>
          <p:cNvPr id="17" name="Text Placeholder 5">
            <a:extLst>
              <a:ext uri="{FF2B5EF4-FFF2-40B4-BE49-F238E27FC236}">
                <a16:creationId xmlns:a16="http://schemas.microsoft.com/office/drawing/2014/main" id="{5C279C94-696C-CB5E-0B73-2A834F36F613}"/>
              </a:ext>
            </a:extLst>
          </p:cNvPr>
          <p:cNvSpPr>
            <a:spLocks noGrp="1"/>
          </p:cNvSpPr>
          <p:nvPr>
            <p:ph type="body" sz="quarter" idx="13"/>
          </p:nvPr>
        </p:nvSpPr>
        <p:spPr>
          <a:xfrm>
            <a:off x="305999" y="673200"/>
            <a:ext cx="7407961" cy="360000"/>
          </a:xfrm>
        </p:spPr>
        <p:txBody>
          <a:bodyPr/>
          <a:lstStyle/>
          <a:p>
            <a:r>
              <a:rPr lang="en-GB" dirty="0"/>
              <a:t>Transformation through technology</a:t>
            </a:r>
          </a:p>
        </p:txBody>
      </p:sp>
      <p:sp>
        <p:nvSpPr>
          <p:cNvPr id="6" name="TextBox 5">
            <a:extLst>
              <a:ext uri="{FF2B5EF4-FFF2-40B4-BE49-F238E27FC236}">
                <a16:creationId xmlns:a16="http://schemas.microsoft.com/office/drawing/2014/main" id="{1AA92225-8A65-CCCC-D838-FEAB7A5D552D}"/>
              </a:ext>
            </a:extLst>
          </p:cNvPr>
          <p:cNvSpPr txBox="1"/>
          <p:nvPr/>
        </p:nvSpPr>
        <p:spPr>
          <a:xfrm>
            <a:off x="3391714" y="2598807"/>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8" name="TextBox 7">
            <a:extLst>
              <a:ext uri="{FF2B5EF4-FFF2-40B4-BE49-F238E27FC236}">
                <a16:creationId xmlns:a16="http://schemas.microsoft.com/office/drawing/2014/main" id="{C2973C9E-1A4E-DFD7-F609-81F16B91E0A5}"/>
              </a:ext>
            </a:extLst>
          </p:cNvPr>
          <p:cNvSpPr txBox="1"/>
          <p:nvPr/>
        </p:nvSpPr>
        <p:spPr>
          <a:xfrm>
            <a:off x="7868946" y="2598806"/>
            <a:ext cx="1336013" cy="307777"/>
          </a:xfrm>
          <a:prstGeom prst="rect">
            <a:avLst/>
          </a:prstGeom>
          <a:noFill/>
        </p:spPr>
        <p:txBody>
          <a:bodyPr wrap="square" lIns="0" rtlCol="0">
            <a:spAutoFit/>
          </a:bodyPr>
          <a:lstStyle/>
          <a:p>
            <a:pPr algn="ctr"/>
            <a:r>
              <a:rPr lang="en-US" sz="1400" b="1" spc="40" dirty="0">
                <a:solidFill>
                  <a:schemeClr val="tx1"/>
                </a:solidFill>
              </a:rPr>
              <a:t>Latin America</a:t>
            </a:r>
          </a:p>
        </p:txBody>
      </p:sp>
      <p:graphicFrame>
        <p:nvGraphicFramePr>
          <p:cNvPr id="15" name="Chart Placeholder 3">
            <a:extLst>
              <a:ext uri="{FF2B5EF4-FFF2-40B4-BE49-F238E27FC236}">
                <a16:creationId xmlns:a16="http://schemas.microsoft.com/office/drawing/2014/main" id="{1661D93A-9EE4-EBB1-492D-8FB13BA4C7B3}"/>
              </a:ext>
            </a:extLst>
          </p:cNvPr>
          <p:cNvGraphicFramePr>
            <a:graphicFrameLocks/>
          </p:cNvGraphicFramePr>
          <p:nvPr>
            <p:extLst>
              <p:ext uri="{D42A27DB-BD31-4B8C-83A1-F6EECF244321}">
                <p14:modId xmlns:p14="http://schemas.microsoft.com/office/powerpoint/2010/main" val="369631380"/>
              </p:ext>
            </p:extLst>
          </p:nvPr>
        </p:nvGraphicFramePr>
        <p:xfrm>
          <a:off x="5668009" y="2700122"/>
          <a:ext cx="5269056" cy="3526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4549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620A-D64F-C9E1-89F3-9B6098E0D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C5DB7-18A0-C7F6-F2A5-9B7E9C0742F7}"/>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33E00A1E-3D9A-C904-14F0-73739C81F372}"/>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213BBE4E-AA30-56F3-ACE5-E5F8BF7C3306}"/>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2B035970-580F-BFEB-EEB2-DDA9FA5AF3A1}"/>
              </a:ext>
            </a:extLst>
          </p:cNvPr>
          <p:cNvSpPr>
            <a:spLocks noGrp="1"/>
          </p:cNvSpPr>
          <p:nvPr>
            <p:ph type="sldNum" sz="quarter" idx="12"/>
          </p:nvPr>
        </p:nvSpPr>
        <p:spPr/>
        <p:txBody>
          <a:bodyPr/>
          <a:lstStyle/>
          <a:p>
            <a:fld id="{721C06D9-4617-44B0-8711-1EF1C439A609}" type="slidenum">
              <a:rPr lang="en-GB" smtClean="0"/>
              <a:pPr/>
              <a:t>33</a:t>
            </a:fld>
            <a:endParaRPr lang="en-GB"/>
          </a:p>
        </p:txBody>
      </p:sp>
      <p:sp>
        <p:nvSpPr>
          <p:cNvPr id="6" name="Text Placeholder 5">
            <a:extLst>
              <a:ext uri="{FF2B5EF4-FFF2-40B4-BE49-F238E27FC236}">
                <a16:creationId xmlns:a16="http://schemas.microsoft.com/office/drawing/2014/main" id="{F6B0BC4B-0F3D-371B-7A7E-C9F25135E86E}"/>
              </a:ext>
            </a:extLst>
          </p:cNvPr>
          <p:cNvSpPr>
            <a:spLocks noGrp="1"/>
          </p:cNvSpPr>
          <p:nvPr>
            <p:ph type="body" sz="quarter" idx="13"/>
          </p:nvPr>
        </p:nvSpPr>
        <p:spPr>
          <a:xfrm>
            <a:off x="305999" y="673200"/>
            <a:ext cx="7990621" cy="360000"/>
          </a:xfrm>
        </p:spPr>
        <p:txBody>
          <a:bodyPr/>
          <a:lstStyle/>
          <a:p>
            <a:r>
              <a:rPr lang="en-GB" dirty="0"/>
              <a:t>Transformation through technology</a:t>
            </a:r>
          </a:p>
        </p:txBody>
      </p:sp>
      <p:sp>
        <p:nvSpPr>
          <p:cNvPr id="9" name="TextBox 8">
            <a:extLst>
              <a:ext uri="{FF2B5EF4-FFF2-40B4-BE49-F238E27FC236}">
                <a16:creationId xmlns:a16="http://schemas.microsoft.com/office/drawing/2014/main" id="{8F0BD437-949C-2641-8F9B-0A56D18ABBA6}"/>
              </a:ext>
            </a:extLst>
          </p:cNvPr>
          <p:cNvSpPr txBox="1"/>
          <p:nvPr/>
        </p:nvSpPr>
        <p:spPr>
          <a:xfrm>
            <a:off x="438912" y="5976559"/>
            <a:ext cx="5095058" cy="246221"/>
          </a:xfrm>
          <a:prstGeom prst="rect">
            <a:avLst/>
          </a:prstGeom>
          <a:noFill/>
        </p:spPr>
        <p:txBody>
          <a:bodyPr wrap="square" rtlCol="0">
            <a:spAutoFit/>
          </a:bodyPr>
          <a:lstStyle/>
          <a:p>
            <a:r>
              <a:rPr lang="en-GB" sz="1000" i="1" dirty="0" err="1"/>
              <a:t>AIcons</a:t>
            </a:r>
            <a:r>
              <a:rPr lang="en-GB" sz="1000" i="1" dirty="0"/>
              <a:t>. How big of a concern are potential ethical and social concerns of AI?</a:t>
            </a:r>
          </a:p>
        </p:txBody>
      </p:sp>
      <p:sp>
        <p:nvSpPr>
          <p:cNvPr id="10" name="Rectangle 9">
            <a:extLst>
              <a:ext uri="{FF2B5EF4-FFF2-40B4-BE49-F238E27FC236}">
                <a16:creationId xmlns:a16="http://schemas.microsoft.com/office/drawing/2014/main" id="{40427985-5392-4251-5B68-D04BE025DF60}"/>
              </a:ext>
            </a:extLst>
          </p:cNvPr>
          <p:cNvSpPr/>
          <p:nvPr/>
        </p:nvSpPr>
        <p:spPr>
          <a:xfrm>
            <a:off x="551688" y="6229554"/>
            <a:ext cx="409919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uses some AI</a:t>
            </a:r>
            <a:r>
              <a:rPr lang="en-GB" sz="1100" dirty="0">
                <a:solidFill>
                  <a:srgbClr val="FFFFFF"/>
                </a:solidFill>
                <a:latin typeface="Arial" panose="020B0604020202020204" pitchFamily="34" charset="0"/>
                <a:cs typeface="Arial" panose="020B0604020202020204" pitchFamily="34" charset="0"/>
              </a:rPr>
              <a:t>: Global, n=2960; Latin America, n=198</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B1C4A422-44C8-848C-7F1F-074AC410B023}"/>
              </a:ext>
            </a:extLst>
          </p:cNvPr>
          <p:cNvSpPr txBox="1">
            <a:spLocks/>
          </p:cNvSpPr>
          <p:nvPr/>
        </p:nvSpPr>
        <p:spPr>
          <a:xfrm>
            <a:off x="414853"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Ethical concerns with AI</a:t>
            </a:r>
          </a:p>
          <a:p>
            <a:r>
              <a:rPr lang="en-GB" sz="1400" dirty="0">
                <a:solidFill>
                  <a:schemeClr val="tx1">
                    <a:lumMod val="60000"/>
                    <a:lumOff val="40000"/>
                  </a:schemeClr>
                </a:solidFill>
              </a:rPr>
              <a:t>Percent of respondents whose business uses some AI</a:t>
            </a:r>
          </a:p>
          <a:p>
            <a:endParaRPr lang="en-GB" dirty="0"/>
          </a:p>
        </p:txBody>
      </p:sp>
      <p:sp>
        <p:nvSpPr>
          <p:cNvPr id="16" name="Text Placeholder 10">
            <a:extLst>
              <a:ext uri="{FF2B5EF4-FFF2-40B4-BE49-F238E27FC236}">
                <a16:creationId xmlns:a16="http://schemas.microsoft.com/office/drawing/2014/main" id="{4793D0AD-3C73-981A-2614-53F8EF6B3B85}"/>
              </a:ext>
            </a:extLst>
          </p:cNvPr>
          <p:cNvSpPr txBox="1">
            <a:spLocks/>
          </p:cNvSpPr>
          <p:nvPr/>
        </p:nvSpPr>
        <p:spPr>
          <a:xfrm>
            <a:off x="234879" y="1258888"/>
            <a:ext cx="1182377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Half of C-suite executives in Latin America report some ethical concerns about AI this year. The proportion with concerns is broadly in line with 2025, but significantly down from 2024.</a:t>
            </a:r>
          </a:p>
        </p:txBody>
      </p:sp>
      <p:graphicFrame>
        <p:nvGraphicFramePr>
          <p:cNvPr id="7" name="Chart Placeholder 3">
            <a:extLst>
              <a:ext uri="{FF2B5EF4-FFF2-40B4-BE49-F238E27FC236}">
                <a16:creationId xmlns:a16="http://schemas.microsoft.com/office/drawing/2014/main" id="{271DEC5F-1A3C-8177-4369-441F40A919CA}"/>
              </a:ext>
            </a:extLst>
          </p:cNvPr>
          <p:cNvGraphicFramePr>
            <a:graphicFrameLocks/>
          </p:cNvGraphicFramePr>
          <p:nvPr>
            <p:extLst>
              <p:ext uri="{D42A27DB-BD31-4B8C-83A1-F6EECF244321}">
                <p14:modId xmlns:p14="http://schemas.microsoft.com/office/powerpoint/2010/main" val="443899559"/>
              </p:ext>
            </p:extLst>
          </p:nvPr>
        </p:nvGraphicFramePr>
        <p:xfrm>
          <a:off x="335218" y="2870539"/>
          <a:ext cx="6069127" cy="2910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Placeholder 3">
            <a:extLst>
              <a:ext uri="{FF2B5EF4-FFF2-40B4-BE49-F238E27FC236}">
                <a16:creationId xmlns:a16="http://schemas.microsoft.com/office/drawing/2014/main" id="{AFF91F03-8A7E-F2C7-F25C-2F55E909D1E0}"/>
              </a:ext>
            </a:extLst>
          </p:cNvPr>
          <p:cNvGraphicFramePr>
            <a:graphicFrameLocks/>
          </p:cNvGraphicFramePr>
          <p:nvPr>
            <p:extLst>
              <p:ext uri="{D42A27DB-BD31-4B8C-83A1-F6EECF244321}">
                <p14:modId xmlns:p14="http://schemas.microsoft.com/office/powerpoint/2010/main" val="3433931561"/>
              </p:ext>
            </p:extLst>
          </p:nvPr>
        </p:nvGraphicFramePr>
        <p:xfrm>
          <a:off x="7410069" y="2188800"/>
          <a:ext cx="4147947" cy="3692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470612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2F8CC-1172-0088-4771-91F815245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BD5E8-C1B8-0017-1983-B83DC6A101D3}"/>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02DD4906-C3EB-AD83-CF8C-7C5BFEC48119}"/>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79B744F2-C08E-E632-3CDB-050DA7A4583F}"/>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58653824-2EF4-6321-76E7-E5A94AF71993}"/>
              </a:ext>
            </a:extLst>
          </p:cNvPr>
          <p:cNvSpPr>
            <a:spLocks noGrp="1"/>
          </p:cNvSpPr>
          <p:nvPr>
            <p:ph type="sldNum" sz="quarter" idx="12"/>
          </p:nvPr>
        </p:nvSpPr>
        <p:spPr/>
        <p:txBody>
          <a:bodyPr/>
          <a:lstStyle/>
          <a:p>
            <a:fld id="{721C06D9-4617-44B0-8711-1EF1C439A609}" type="slidenum">
              <a:rPr lang="en-GB" smtClean="0"/>
              <a:pPr/>
              <a:t>34</a:t>
            </a:fld>
            <a:endParaRPr lang="en-GB"/>
          </a:p>
        </p:txBody>
      </p:sp>
      <p:sp>
        <p:nvSpPr>
          <p:cNvPr id="6" name="Text Placeholder 5">
            <a:extLst>
              <a:ext uri="{FF2B5EF4-FFF2-40B4-BE49-F238E27FC236}">
                <a16:creationId xmlns:a16="http://schemas.microsoft.com/office/drawing/2014/main" id="{4A248FD8-DCFF-C440-92CC-CF64497DC66C}"/>
              </a:ext>
            </a:extLst>
          </p:cNvPr>
          <p:cNvSpPr>
            <a:spLocks noGrp="1"/>
          </p:cNvSpPr>
          <p:nvPr>
            <p:ph type="body" sz="quarter" idx="13"/>
          </p:nvPr>
        </p:nvSpPr>
        <p:spPr>
          <a:xfrm>
            <a:off x="305998" y="673200"/>
            <a:ext cx="7334321" cy="360000"/>
          </a:xfrm>
        </p:spPr>
        <p:txBody>
          <a:bodyPr/>
          <a:lstStyle/>
          <a:p>
            <a:r>
              <a:rPr lang="en-GB" dirty="0"/>
              <a:t>Transformation through technology</a:t>
            </a:r>
          </a:p>
        </p:txBody>
      </p:sp>
      <p:sp>
        <p:nvSpPr>
          <p:cNvPr id="7" name="Text Placeholder 6">
            <a:extLst>
              <a:ext uri="{FF2B5EF4-FFF2-40B4-BE49-F238E27FC236}">
                <a16:creationId xmlns:a16="http://schemas.microsoft.com/office/drawing/2014/main" id="{5AFA7616-6EE4-526E-5A6E-27123BE93654}"/>
              </a:ext>
            </a:extLst>
          </p:cNvPr>
          <p:cNvSpPr>
            <a:spLocks noGrp="1"/>
          </p:cNvSpPr>
          <p:nvPr>
            <p:ph type="body" sz="quarter" idx="14"/>
          </p:nvPr>
        </p:nvSpPr>
        <p:spPr>
          <a:xfrm>
            <a:off x="305999" y="1260000"/>
            <a:ext cx="11357681" cy="334800"/>
          </a:xfrm>
        </p:spPr>
        <p:txBody>
          <a:bodyPr/>
          <a:lstStyle/>
          <a:p>
            <a:r>
              <a:rPr lang="en-GB" dirty="0"/>
              <a:t>55% of Executives in Latin America say their company’s data is “completely” protected, 19 points lower than 2025 but in line with 2024.</a:t>
            </a:r>
          </a:p>
          <a:p>
            <a:r>
              <a:rPr lang="en-GB" sz="1400" dirty="0">
                <a:solidFill>
                  <a:schemeClr val="tx1">
                    <a:lumMod val="60000"/>
                    <a:lumOff val="40000"/>
                  </a:schemeClr>
                </a:solidFill>
              </a:rPr>
              <a:t>Percent of respondents, Latin America</a:t>
            </a:r>
          </a:p>
          <a:p>
            <a:endParaRPr lang="en-GB" dirty="0"/>
          </a:p>
        </p:txBody>
      </p:sp>
      <p:sp>
        <p:nvSpPr>
          <p:cNvPr id="9" name="TextBox 8">
            <a:extLst>
              <a:ext uri="{FF2B5EF4-FFF2-40B4-BE49-F238E27FC236}">
                <a16:creationId xmlns:a16="http://schemas.microsoft.com/office/drawing/2014/main" id="{665B6736-E602-7D1E-0913-AF56049BFE81}"/>
              </a:ext>
            </a:extLst>
          </p:cNvPr>
          <p:cNvSpPr txBox="1"/>
          <p:nvPr/>
        </p:nvSpPr>
        <p:spPr>
          <a:xfrm>
            <a:off x="438912" y="5976559"/>
            <a:ext cx="10213848" cy="246221"/>
          </a:xfrm>
          <a:prstGeom prst="rect">
            <a:avLst/>
          </a:prstGeom>
          <a:noFill/>
        </p:spPr>
        <p:txBody>
          <a:bodyPr wrap="square" rtlCol="0">
            <a:spAutoFit/>
          </a:bodyPr>
          <a:lstStyle/>
          <a:p>
            <a:r>
              <a:rPr lang="en-GB" sz="1000" i="1" dirty="0" err="1"/>
              <a:t>DataPrtk</a:t>
            </a:r>
            <a:r>
              <a:rPr lang="en-GB" sz="1000" i="1" dirty="0"/>
              <a:t>. How well-protected would you say your organisation's data is?</a:t>
            </a:r>
          </a:p>
        </p:txBody>
      </p:sp>
      <p:sp>
        <p:nvSpPr>
          <p:cNvPr id="10" name="Rectangle 9">
            <a:extLst>
              <a:ext uri="{FF2B5EF4-FFF2-40B4-BE49-F238E27FC236}">
                <a16:creationId xmlns:a16="http://schemas.microsoft.com/office/drawing/2014/main" id="{A6140E2A-B401-EF86-40DF-DDDB2AF9AA59}"/>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FA82B3A6-B79D-1C32-ED48-E1DE11ECF8D1}"/>
              </a:ext>
            </a:extLst>
          </p:cNvPr>
          <p:cNvGraphicFramePr/>
          <p:nvPr>
            <p:extLst>
              <p:ext uri="{D42A27DB-BD31-4B8C-83A1-F6EECF244321}">
                <p14:modId xmlns:p14="http://schemas.microsoft.com/office/powerpoint/2010/main" val="2199459278"/>
              </p:ext>
            </p:extLst>
          </p:nvPr>
        </p:nvGraphicFramePr>
        <p:xfrm>
          <a:off x="664330" y="2062584"/>
          <a:ext cx="9902069" cy="379281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E1F7E8CE-1E50-9EE2-5565-865103363689}"/>
              </a:ext>
            </a:extLst>
          </p:cNvPr>
          <p:cNvSpPr txBox="1"/>
          <p:nvPr/>
        </p:nvSpPr>
        <p:spPr>
          <a:xfrm>
            <a:off x="3812517" y="2355165"/>
            <a:ext cx="1084296" cy="400110"/>
          </a:xfrm>
          <a:prstGeom prst="rect">
            <a:avLst/>
          </a:prstGeom>
          <a:solidFill>
            <a:srgbClr val="FFC000"/>
          </a:solidFill>
        </p:spPr>
        <p:txBody>
          <a:bodyPr wrap="square" lIns="90000" rtlCol="0">
            <a:spAutoFit/>
          </a:bodyPr>
          <a:lstStyle/>
          <a:p>
            <a:pPr algn="ctr"/>
            <a:r>
              <a:rPr lang="en-US" sz="1000" b="1" spc="40" dirty="0"/>
              <a:t>5 pts lower than globally</a:t>
            </a:r>
            <a:endParaRPr lang="en-US" sz="1000" spc="40" dirty="0">
              <a:solidFill>
                <a:schemeClr val="tx1"/>
              </a:solidFill>
            </a:endParaRPr>
          </a:p>
        </p:txBody>
      </p:sp>
    </p:spTree>
    <p:extLst>
      <p:ext uri="{BB962C8B-B14F-4D97-AF65-F5344CB8AC3E}">
        <p14:creationId xmlns:p14="http://schemas.microsoft.com/office/powerpoint/2010/main" val="398363758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4B299ED5-D0A6-A04D-65FA-90C105B63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A504E-200A-D015-E3CE-32C66AA396F1}"/>
              </a:ext>
            </a:extLst>
          </p:cNvPr>
          <p:cNvSpPr>
            <a:spLocks noGrp="1"/>
          </p:cNvSpPr>
          <p:nvPr>
            <p:ph type="title"/>
          </p:nvPr>
        </p:nvSpPr>
        <p:spPr>
          <a:xfrm>
            <a:off x="306000" y="2023200"/>
            <a:ext cx="8706163" cy="360000"/>
          </a:xfrm>
        </p:spPr>
        <p:txBody>
          <a:bodyPr/>
          <a:lstStyle/>
          <a:p>
            <a:r>
              <a:rPr lang="fr-FR" dirty="0">
                <a:solidFill>
                  <a:schemeClr val="bg1"/>
                </a:solidFill>
              </a:rPr>
              <a:t>Adapting to competition and tariffs</a:t>
            </a:r>
          </a:p>
        </p:txBody>
      </p:sp>
      <p:sp>
        <p:nvSpPr>
          <p:cNvPr id="4" name="Text Placeholder 3">
            <a:extLst>
              <a:ext uri="{FF2B5EF4-FFF2-40B4-BE49-F238E27FC236}">
                <a16:creationId xmlns:a16="http://schemas.microsoft.com/office/drawing/2014/main" id="{0D614F78-C45D-69EF-039D-2CC7E99CAA0D}"/>
              </a:ext>
            </a:extLst>
          </p:cNvPr>
          <p:cNvSpPr>
            <a:spLocks noGrp="1"/>
          </p:cNvSpPr>
          <p:nvPr>
            <p:ph type="body" sz="quarter" idx="11"/>
          </p:nvPr>
        </p:nvSpPr>
        <p:spPr/>
        <p:txBody>
          <a:bodyPr/>
          <a:lstStyle/>
          <a:p>
            <a:r>
              <a:rPr lang="en-GB" dirty="0">
                <a:solidFill>
                  <a:schemeClr val="bg1"/>
                </a:solidFill>
              </a:rPr>
              <a:t>05</a:t>
            </a:r>
          </a:p>
        </p:txBody>
      </p:sp>
    </p:spTree>
    <p:extLst>
      <p:ext uri="{BB962C8B-B14F-4D97-AF65-F5344CB8AC3E}">
        <p14:creationId xmlns:p14="http://schemas.microsoft.com/office/powerpoint/2010/main" val="1642092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CC63-1932-3AC6-7C89-EC04AD1E0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80F1F-5FB3-90E9-A7C1-A8F15D0A7B24}"/>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4D0F6409-F5B7-0D3F-DBFD-078D251728C4}"/>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E2BA40CE-2E1B-67CB-CDBD-DC27C399B978}"/>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6B8C9971-3EC1-A416-AA23-A4C02D7D9D2A}"/>
              </a:ext>
            </a:extLst>
          </p:cNvPr>
          <p:cNvSpPr>
            <a:spLocks noGrp="1"/>
          </p:cNvSpPr>
          <p:nvPr>
            <p:ph type="sldNum" sz="quarter" idx="12"/>
          </p:nvPr>
        </p:nvSpPr>
        <p:spPr/>
        <p:txBody>
          <a:bodyPr/>
          <a:lstStyle/>
          <a:p>
            <a:fld id="{721C06D9-4617-44B0-8711-1EF1C439A609}" type="slidenum">
              <a:rPr lang="en-GB" smtClean="0"/>
              <a:pPr/>
              <a:t>36</a:t>
            </a:fld>
            <a:endParaRPr lang="en-GB"/>
          </a:p>
        </p:txBody>
      </p:sp>
      <p:sp>
        <p:nvSpPr>
          <p:cNvPr id="6" name="Text Placeholder 5">
            <a:extLst>
              <a:ext uri="{FF2B5EF4-FFF2-40B4-BE49-F238E27FC236}">
                <a16:creationId xmlns:a16="http://schemas.microsoft.com/office/drawing/2014/main" id="{05BDB1F5-E2A8-9B18-57E6-E412FA1B6EF9}"/>
              </a:ext>
            </a:extLst>
          </p:cNvPr>
          <p:cNvSpPr>
            <a:spLocks noGrp="1"/>
          </p:cNvSpPr>
          <p:nvPr>
            <p:ph type="body" sz="quarter" idx="13"/>
          </p:nvPr>
        </p:nvSpPr>
        <p:spPr>
          <a:xfrm>
            <a:off x="306000" y="673200"/>
            <a:ext cx="8685600" cy="360000"/>
          </a:xfrm>
        </p:spPr>
        <p:txBody>
          <a:bodyPr/>
          <a:lstStyle/>
          <a:p>
            <a:r>
              <a:rPr lang="en-GB" dirty="0"/>
              <a:t>Adapting to competition and tariffs</a:t>
            </a:r>
          </a:p>
        </p:txBody>
      </p:sp>
      <p:sp>
        <p:nvSpPr>
          <p:cNvPr id="9" name="TextBox 8">
            <a:extLst>
              <a:ext uri="{FF2B5EF4-FFF2-40B4-BE49-F238E27FC236}">
                <a16:creationId xmlns:a16="http://schemas.microsoft.com/office/drawing/2014/main" id="{034C3C8A-7840-F6C5-35A3-38993A81A48B}"/>
              </a:ext>
            </a:extLst>
          </p:cNvPr>
          <p:cNvSpPr txBox="1"/>
          <p:nvPr/>
        </p:nvSpPr>
        <p:spPr>
          <a:xfrm>
            <a:off x="438912" y="5966399"/>
            <a:ext cx="6398768" cy="246221"/>
          </a:xfrm>
          <a:prstGeom prst="rect">
            <a:avLst/>
          </a:prstGeom>
          <a:noFill/>
        </p:spPr>
        <p:txBody>
          <a:bodyPr wrap="square" rtlCol="0">
            <a:spAutoFit/>
          </a:bodyPr>
          <a:lstStyle/>
          <a:p>
            <a:r>
              <a:rPr lang="en-GB" sz="1000" i="1" dirty="0" err="1"/>
              <a:t>TariffConf</a:t>
            </a:r>
            <a:r>
              <a:rPr lang="en-GB" sz="1000" i="1" dirty="0"/>
              <a:t>. How confident are you in your organisation’s approach to manage and minimise tariff-driven costs?</a:t>
            </a:r>
          </a:p>
        </p:txBody>
      </p:sp>
      <p:sp>
        <p:nvSpPr>
          <p:cNvPr id="10" name="Rectangle 9">
            <a:extLst>
              <a:ext uri="{FF2B5EF4-FFF2-40B4-BE49-F238E27FC236}">
                <a16:creationId xmlns:a16="http://schemas.microsoft.com/office/drawing/2014/main" id="{CCC2D860-67DB-F739-D842-52DC15A82BFC}"/>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FF985354-5EBF-CEFA-DCDC-829FCEE3B63D}"/>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Confidence in managing tariff-driven costs</a:t>
            </a:r>
          </a:p>
          <a:p>
            <a:r>
              <a:rPr lang="en-GB" sz="1400" dirty="0">
                <a:solidFill>
                  <a:schemeClr val="tx1">
                    <a:lumMod val="60000"/>
                    <a:lumOff val="40000"/>
                  </a:schemeClr>
                </a:solidFill>
              </a:rPr>
              <a:t>Percent of respondents</a:t>
            </a:r>
          </a:p>
          <a:p>
            <a:endParaRPr lang="en-GB" dirty="0"/>
          </a:p>
        </p:txBody>
      </p:sp>
      <p:sp>
        <p:nvSpPr>
          <p:cNvPr id="16" name="Text Placeholder 10">
            <a:extLst>
              <a:ext uri="{FF2B5EF4-FFF2-40B4-BE49-F238E27FC236}">
                <a16:creationId xmlns:a16="http://schemas.microsoft.com/office/drawing/2014/main" id="{1639A656-C3AB-EB53-A9D7-066C56A10DD8}"/>
              </a:ext>
            </a:extLst>
          </p:cNvPr>
          <p:cNvSpPr txBox="1">
            <a:spLocks/>
          </p:cNvSpPr>
          <p:nvPr/>
        </p:nvSpPr>
        <p:spPr>
          <a:xfrm>
            <a:off x="234879" y="1258888"/>
            <a:ext cx="1157231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86% of C-suite executives in Latin America are confident their firm can manage tariff-driven costs; two in five overall are “very” confident. </a:t>
            </a:r>
          </a:p>
        </p:txBody>
      </p:sp>
      <p:graphicFrame>
        <p:nvGraphicFramePr>
          <p:cNvPr id="13" name="Chart Placeholder 3">
            <a:extLst>
              <a:ext uri="{FF2B5EF4-FFF2-40B4-BE49-F238E27FC236}">
                <a16:creationId xmlns:a16="http://schemas.microsoft.com/office/drawing/2014/main" id="{6DACF8E9-1C8E-95FA-00FC-6C3C540E6D5B}"/>
              </a:ext>
            </a:extLst>
          </p:cNvPr>
          <p:cNvGraphicFramePr>
            <a:graphicFrameLocks/>
          </p:cNvGraphicFramePr>
          <p:nvPr>
            <p:extLst>
              <p:ext uri="{D42A27DB-BD31-4B8C-83A1-F6EECF244321}">
                <p14:modId xmlns:p14="http://schemas.microsoft.com/office/powerpoint/2010/main" val="4179134461"/>
              </p:ext>
            </p:extLst>
          </p:nvPr>
        </p:nvGraphicFramePr>
        <p:xfrm>
          <a:off x="438913" y="2794001"/>
          <a:ext cx="9081008" cy="2986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233394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F32F-AD8F-A561-42D0-721EB7EEDDB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C0A9C4B-8A77-D3F8-A719-B96BD179D898}"/>
              </a:ext>
            </a:extLst>
          </p:cNvPr>
          <p:cNvSpPr/>
          <p:nvPr/>
        </p:nvSpPr>
        <p:spPr>
          <a:xfrm>
            <a:off x="234879" y="3414668"/>
            <a:ext cx="11601521" cy="82276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0" name="Chart Placeholder 3">
            <a:extLst>
              <a:ext uri="{FF2B5EF4-FFF2-40B4-BE49-F238E27FC236}">
                <a16:creationId xmlns:a16="http://schemas.microsoft.com/office/drawing/2014/main" id="{92BC20B2-BC19-EBCD-E970-EE0F72BCBF52}"/>
              </a:ext>
            </a:extLst>
          </p:cNvPr>
          <p:cNvGraphicFramePr>
            <a:graphicFrameLocks/>
          </p:cNvGraphicFramePr>
          <p:nvPr>
            <p:extLst>
              <p:ext uri="{D42A27DB-BD31-4B8C-83A1-F6EECF244321}">
                <p14:modId xmlns:p14="http://schemas.microsoft.com/office/powerpoint/2010/main" val="4027138354"/>
              </p:ext>
            </p:extLst>
          </p:nvPr>
        </p:nvGraphicFramePr>
        <p:xfrm>
          <a:off x="-35243" y="3111548"/>
          <a:ext cx="7878763" cy="2790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Placeholder 3">
            <a:extLst>
              <a:ext uri="{FF2B5EF4-FFF2-40B4-BE49-F238E27FC236}">
                <a16:creationId xmlns:a16="http://schemas.microsoft.com/office/drawing/2014/main" id="{D5C035E3-1462-B624-BFA9-62FB4F7ED3D8}"/>
              </a:ext>
            </a:extLst>
          </p:cNvPr>
          <p:cNvGraphicFramePr>
            <a:graphicFrameLocks/>
          </p:cNvGraphicFramePr>
          <p:nvPr>
            <p:extLst>
              <p:ext uri="{D42A27DB-BD31-4B8C-83A1-F6EECF244321}">
                <p14:modId xmlns:p14="http://schemas.microsoft.com/office/powerpoint/2010/main" val="748462540"/>
              </p:ext>
            </p:extLst>
          </p:nvPr>
        </p:nvGraphicFramePr>
        <p:xfrm>
          <a:off x="7863840" y="3111548"/>
          <a:ext cx="4134872" cy="27906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47BF08B-6D29-8E57-8316-317CF7F8B0BB}"/>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4F0DF274-50D9-3176-1FAC-AB4FA5FB028D}"/>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1403C7BD-DAE6-4D44-B40A-BB34A7FFF2EA}"/>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49D29541-2091-99E1-3859-D6B79D88CC26}"/>
              </a:ext>
            </a:extLst>
          </p:cNvPr>
          <p:cNvSpPr>
            <a:spLocks noGrp="1"/>
          </p:cNvSpPr>
          <p:nvPr>
            <p:ph type="sldNum" sz="quarter" idx="12"/>
          </p:nvPr>
        </p:nvSpPr>
        <p:spPr/>
        <p:txBody>
          <a:bodyPr/>
          <a:lstStyle/>
          <a:p>
            <a:fld id="{721C06D9-4617-44B0-8711-1EF1C439A609}" type="slidenum">
              <a:rPr lang="en-GB" smtClean="0"/>
              <a:pPr/>
              <a:t>37</a:t>
            </a:fld>
            <a:endParaRPr lang="en-GB"/>
          </a:p>
        </p:txBody>
      </p:sp>
      <p:sp>
        <p:nvSpPr>
          <p:cNvPr id="6" name="Text Placeholder 5">
            <a:extLst>
              <a:ext uri="{FF2B5EF4-FFF2-40B4-BE49-F238E27FC236}">
                <a16:creationId xmlns:a16="http://schemas.microsoft.com/office/drawing/2014/main" id="{A96FCF6D-D975-6CFB-00D0-90ECA2C4E508}"/>
              </a:ext>
            </a:extLst>
          </p:cNvPr>
          <p:cNvSpPr>
            <a:spLocks noGrp="1"/>
          </p:cNvSpPr>
          <p:nvPr>
            <p:ph type="body" sz="quarter" idx="13"/>
          </p:nvPr>
        </p:nvSpPr>
        <p:spPr>
          <a:xfrm>
            <a:off x="306000" y="673200"/>
            <a:ext cx="8685600" cy="360000"/>
          </a:xfrm>
        </p:spPr>
        <p:txBody>
          <a:bodyPr/>
          <a:lstStyle/>
          <a:p>
            <a:r>
              <a:rPr lang="en-GB" dirty="0"/>
              <a:t>Adapting to competition and tariffs</a:t>
            </a:r>
          </a:p>
        </p:txBody>
      </p:sp>
      <p:sp>
        <p:nvSpPr>
          <p:cNvPr id="9" name="TextBox 8">
            <a:extLst>
              <a:ext uri="{FF2B5EF4-FFF2-40B4-BE49-F238E27FC236}">
                <a16:creationId xmlns:a16="http://schemas.microsoft.com/office/drawing/2014/main" id="{15D50DD4-99DF-9CA2-3517-21F99F04E3B1}"/>
              </a:ext>
            </a:extLst>
          </p:cNvPr>
          <p:cNvSpPr txBox="1"/>
          <p:nvPr/>
        </p:nvSpPr>
        <p:spPr>
          <a:xfrm>
            <a:off x="438911" y="5976559"/>
            <a:ext cx="6701359" cy="246221"/>
          </a:xfrm>
          <a:prstGeom prst="rect">
            <a:avLst/>
          </a:prstGeom>
          <a:noFill/>
        </p:spPr>
        <p:txBody>
          <a:bodyPr wrap="square" rtlCol="0">
            <a:spAutoFit/>
          </a:bodyPr>
          <a:lstStyle/>
          <a:p>
            <a:r>
              <a:rPr lang="en-GB" sz="1000" i="1" dirty="0" err="1"/>
              <a:t>GTETrfs</a:t>
            </a:r>
            <a:r>
              <a:rPr lang="en-GB" sz="1000" i="1" dirty="0"/>
              <a:t>. How have changes to global trade and international tariffs in 2025 affected your organisation?</a:t>
            </a:r>
            <a:endParaRPr lang="en-GB" sz="1000" i="1" dirty="0">
              <a:solidFill>
                <a:schemeClr val="tx1">
                  <a:lumMod val="60000"/>
                  <a:lumOff val="40000"/>
                </a:schemeClr>
              </a:solidFill>
            </a:endParaRPr>
          </a:p>
        </p:txBody>
      </p:sp>
      <p:sp>
        <p:nvSpPr>
          <p:cNvPr id="10" name="Rectangle 9">
            <a:extLst>
              <a:ext uri="{FF2B5EF4-FFF2-40B4-BE49-F238E27FC236}">
                <a16:creationId xmlns:a16="http://schemas.microsoft.com/office/drawing/2014/main" id="{B11D65EC-AADE-B56C-F43D-CC5704FE575B}"/>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C6C8D6A0-E7E3-CD29-398E-25228CBD326F}"/>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tariff changes have affected businesses</a:t>
            </a:r>
          </a:p>
          <a:p>
            <a:r>
              <a:rPr lang="en-GB" sz="1400" dirty="0">
                <a:solidFill>
                  <a:schemeClr val="tx1">
                    <a:lumMod val="60000"/>
                    <a:lumOff val="40000"/>
                  </a:schemeClr>
                </a:solidFill>
              </a:rPr>
              <a:t>Percent of respondents</a:t>
            </a:r>
            <a:endParaRPr lang="en-GB" dirty="0"/>
          </a:p>
        </p:txBody>
      </p:sp>
      <p:sp>
        <p:nvSpPr>
          <p:cNvPr id="16" name="Text Placeholder 10">
            <a:extLst>
              <a:ext uri="{FF2B5EF4-FFF2-40B4-BE49-F238E27FC236}">
                <a16:creationId xmlns:a16="http://schemas.microsoft.com/office/drawing/2014/main" id="{FF13C691-4067-6FE6-0A20-D4784BE110E0}"/>
              </a:ext>
            </a:extLst>
          </p:cNvPr>
          <p:cNvSpPr txBox="1">
            <a:spLocks/>
          </p:cNvSpPr>
          <p:nvPr/>
        </p:nvSpPr>
        <p:spPr>
          <a:xfrm>
            <a:off x="234879" y="1258888"/>
            <a:ext cx="1078872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To mitigate changes to international trade tariffs in 2025, C-suite executives in Latin America have taken a range of measures, most commonly increasing prices and adapting plans/offerings for new markets.</a:t>
            </a:r>
          </a:p>
        </p:txBody>
      </p:sp>
      <p:sp>
        <p:nvSpPr>
          <p:cNvPr id="11" name="TextBox 10">
            <a:extLst>
              <a:ext uri="{FF2B5EF4-FFF2-40B4-BE49-F238E27FC236}">
                <a16:creationId xmlns:a16="http://schemas.microsoft.com/office/drawing/2014/main" id="{40A9B731-1915-70F4-38E1-416EAE80D011}"/>
              </a:ext>
            </a:extLst>
          </p:cNvPr>
          <p:cNvSpPr txBox="1"/>
          <p:nvPr/>
        </p:nvSpPr>
        <p:spPr>
          <a:xfrm>
            <a:off x="5108754" y="2796998"/>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2" name="TextBox 11">
            <a:extLst>
              <a:ext uri="{FF2B5EF4-FFF2-40B4-BE49-F238E27FC236}">
                <a16:creationId xmlns:a16="http://schemas.microsoft.com/office/drawing/2014/main" id="{046FE59D-A0D4-B4FC-564F-C435E94477D8}"/>
              </a:ext>
            </a:extLst>
          </p:cNvPr>
          <p:cNvSpPr txBox="1"/>
          <p:nvPr/>
        </p:nvSpPr>
        <p:spPr>
          <a:xfrm>
            <a:off x="8945906" y="2796997"/>
            <a:ext cx="1762734" cy="307777"/>
          </a:xfrm>
          <a:prstGeom prst="rect">
            <a:avLst/>
          </a:prstGeom>
          <a:noFill/>
        </p:spPr>
        <p:txBody>
          <a:bodyPr wrap="square" lIns="0" rtlCol="0">
            <a:spAutoFit/>
          </a:bodyPr>
          <a:lstStyle/>
          <a:p>
            <a:pPr algn="ctr"/>
            <a:r>
              <a:rPr lang="en-US" sz="1400" b="1" spc="40" dirty="0">
                <a:solidFill>
                  <a:schemeClr val="tx1"/>
                </a:solidFill>
              </a:rPr>
              <a:t>Latin America</a:t>
            </a:r>
          </a:p>
        </p:txBody>
      </p:sp>
    </p:spTree>
    <p:extLst>
      <p:ext uri="{BB962C8B-B14F-4D97-AF65-F5344CB8AC3E}">
        <p14:creationId xmlns:p14="http://schemas.microsoft.com/office/powerpoint/2010/main" val="214294347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C55BC-646B-A96C-24F3-E8DDAB5DAC25}"/>
            </a:ext>
          </a:extLst>
        </p:cNvPr>
        <p:cNvGrpSpPr/>
        <p:nvPr/>
      </p:nvGrpSpPr>
      <p:grpSpPr>
        <a:xfrm>
          <a:off x="0" y="0"/>
          <a:ext cx="0" cy="0"/>
          <a:chOff x="0" y="0"/>
          <a:chExt cx="0" cy="0"/>
        </a:xfrm>
      </p:grpSpPr>
      <p:graphicFrame>
        <p:nvGraphicFramePr>
          <p:cNvPr id="18" name="Chart Placeholder 3">
            <a:extLst>
              <a:ext uri="{FF2B5EF4-FFF2-40B4-BE49-F238E27FC236}">
                <a16:creationId xmlns:a16="http://schemas.microsoft.com/office/drawing/2014/main" id="{2B2C353A-362C-A241-6F5C-6A361F003E33}"/>
              </a:ext>
            </a:extLst>
          </p:cNvPr>
          <p:cNvGraphicFramePr>
            <a:graphicFrameLocks/>
          </p:cNvGraphicFramePr>
          <p:nvPr>
            <p:extLst>
              <p:ext uri="{D42A27DB-BD31-4B8C-83A1-F6EECF244321}">
                <p14:modId xmlns:p14="http://schemas.microsoft.com/office/powerpoint/2010/main" val="2650950143"/>
              </p:ext>
            </p:extLst>
          </p:nvPr>
        </p:nvGraphicFramePr>
        <p:xfrm>
          <a:off x="6207760" y="2884713"/>
          <a:ext cx="5831840" cy="289600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313C3281-48BC-2C99-A9B1-53370284F4DD}"/>
              </a:ext>
            </a:extLst>
          </p:cNvPr>
          <p:cNvSpPr/>
          <p:nvPr/>
        </p:nvSpPr>
        <p:spPr>
          <a:xfrm>
            <a:off x="1066800" y="3170903"/>
            <a:ext cx="4988560" cy="3952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Chart Placeholder 3">
            <a:extLst>
              <a:ext uri="{FF2B5EF4-FFF2-40B4-BE49-F238E27FC236}">
                <a16:creationId xmlns:a16="http://schemas.microsoft.com/office/drawing/2014/main" id="{FEF39896-B614-0E1E-F576-9115E47DEA2C}"/>
              </a:ext>
            </a:extLst>
          </p:cNvPr>
          <p:cNvGraphicFramePr>
            <a:graphicFrameLocks/>
          </p:cNvGraphicFramePr>
          <p:nvPr>
            <p:extLst>
              <p:ext uri="{D42A27DB-BD31-4B8C-83A1-F6EECF244321}">
                <p14:modId xmlns:p14="http://schemas.microsoft.com/office/powerpoint/2010/main" val="2066078358"/>
              </p:ext>
            </p:extLst>
          </p:nvPr>
        </p:nvGraphicFramePr>
        <p:xfrm>
          <a:off x="111760" y="2884713"/>
          <a:ext cx="5943600" cy="28960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7F68A88-9B6C-C149-56A4-384BFD6BE238}"/>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06B4B23C-961F-AC5B-8346-B897F8429FA2}"/>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185DC072-7C79-6FEF-FDB2-3C0276F0D089}"/>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4007C1DD-37EA-00C7-F35E-399BD0865E79}"/>
              </a:ext>
            </a:extLst>
          </p:cNvPr>
          <p:cNvSpPr>
            <a:spLocks noGrp="1"/>
          </p:cNvSpPr>
          <p:nvPr>
            <p:ph type="sldNum" sz="quarter" idx="12"/>
          </p:nvPr>
        </p:nvSpPr>
        <p:spPr/>
        <p:txBody>
          <a:bodyPr/>
          <a:lstStyle/>
          <a:p>
            <a:fld id="{721C06D9-4617-44B0-8711-1EF1C439A609}" type="slidenum">
              <a:rPr lang="en-GB" smtClean="0"/>
              <a:pPr/>
              <a:t>38</a:t>
            </a:fld>
            <a:endParaRPr lang="en-GB"/>
          </a:p>
        </p:txBody>
      </p:sp>
      <p:sp>
        <p:nvSpPr>
          <p:cNvPr id="6" name="Text Placeholder 5">
            <a:extLst>
              <a:ext uri="{FF2B5EF4-FFF2-40B4-BE49-F238E27FC236}">
                <a16:creationId xmlns:a16="http://schemas.microsoft.com/office/drawing/2014/main" id="{49D956CA-DA00-D254-56D4-CA47454C641E}"/>
              </a:ext>
            </a:extLst>
          </p:cNvPr>
          <p:cNvSpPr>
            <a:spLocks noGrp="1"/>
          </p:cNvSpPr>
          <p:nvPr>
            <p:ph type="body" sz="quarter" idx="13"/>
          </p:nvPr>
        </p:nvSpPr>
        <p:spPr>
          <a:xfrm>
            <a:off x="305999" y="673200"/>
            <a:ext cx="8576743" cy="360000"/>
          </a:xfrm>
        </p:spPr>
        <p:txBody>
          <a:bodyPr/>
          <a:lstStyle/>
          <a:p>
            <a:r>
              <a:rPr lang="en-GB" dirty="0"/>
              <a:t>Adapting to competition and tariffs</a:t>
            </a:r>
          </a:p>
        </p:txBody>
      </p:sp>
      <p:sp>
        <p:nvSpPr>
          <p:cNvPr id="9" name="TextBox 8">
            <a:extLst>
              <a:ext uri="{FF2B5EF4-FFF2-40B4-BE49-F238E27FC236}">
                <a16:creationId xmlns:a16="http://schemas.microsoft.com/office/drawing/2014/main" id="{00239607-9746-7B0A-7869-3283F43B10B1}"/>
              </a:ext>
            </a:extLst>
          </p:cNvPr>
          <p:cNvSpPr txBox="1"/>
          <p:nvPr/>
        </p:nvSpPr>
        <p:spPr>
          <a:xfrm>
            <a:off x="438912" y="5836539"/>
            <a:ext cx="5515487" cy="400110"/>
          </a:xfrm>
          <a:prstGeom prst="rect">
            <a:avLst/>
          </a:prstGeom>
          <a:noFill/>
        </p:spPr>
        <p:txBody>
          <a:bodyPr wrap="square" rtlCol="0">
            <a:spAutoFit/>
          </a:bodyPr>
          <a:lstStyle/>
          <a:p>
            <a:r>
              <a:rPr lang="en-GB" sz="1000" i="1" dirty="0" err="1"/>
              <a:t>GTEOff</a:t>
            </a:r>
            <a:r>
              <a:rPr lang="en-GB" sz="1000" i="1" dirty="0"/>
              <a:t>. Which of the following operational changes have you implemented in the past 12 months, and/or will implement in the coming 12 months?</a:t>
            </a:r>
          </a:p>
        </p:txBody>
      </p:sp>
      <p:sp>
        <p:nvSpPr>
          <p:cNvPr id="12" name="Rectangle 11">
            <a:extLst>
              <a:ext uri="{FF2B5EF4-FFF2-40B4-BE49-F238E27FC236}">
                <a16:creationId xmlns:a16="http://schemas.microsoft.com/office/drawing/2014/main" id="{2934CF0E-7E3A-2AB7-0442-8DBE7CBE42FC}"/>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198A520C-F5A9-9E10-4330-3E09E2599A60}"/>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Operational changes to deal with trade disruption </a:t>
            </a:r>
          </a:p>
          <a:p>
            <a:r>
              <a:rPr lang="en-GB" sz="1400" dirty="0">
                <a:solidFill>
                  <a:schemeClr val="tx1">
                    <a:lumMod val="60000"/>
                    <a:lumOff val="40000"/>
                  </a:schemeClr>
                </a:solidFill>
              </a:rPr>
              <a:t>Percent of respondents</a:t>
            </a:r>
            <a:endParaRPr lang="en-GB" dirty="0"/>
          </a:p>
        </p:txBody>
      </p:sp>
      <p:sp>
        <p:nvSpPr>
          <p:cNvPr id="15" name="Text Placeholder 3">
            <a:extLst>
              <a:ext uri="{FF2B5EF4-FFF2-40B4-BE49-F238E27FC236}">
                <a16:creationId xmlns:a16="http://schemas.microsoft.com/office/drawing/2014/main" id="{838D7B22-FBFC-00E5-2942-B318B7932321}"/>
              </a:ext>
            </a:extLst>
          </p:cNvPr>
          <p:cNvSpPr txBox="1">
            <a:spLocks/>
          </p:cNvSpPr>
          <p:nvPr/>
        </p:nvSpPr>
        <p:spPr>
          <a:xfrm>
            <a:off x="6658031" y="2158888"/>
            <a:ext cx="5331408"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Consolidating and offshoring operations</a:t>
            </a:r>
          </a:p>
          <a:p>
            <a:r>
              <a:rPr lang="en-GB" sz="1400" dirty="0">
                <a:solidFill>
                  <a:schemeClr val="tx1">
                    <a:lumMod val="60000"/>
                    <a:lumOff val="40000"/>
                  </a:schemeClr>
                </a:solidFill>
              </a:rPr>
              <a:t>Percent of respondents</a:t>
            </a:r>
            <a:endParaRPr lang="en-GB" dirty="0"/>
          </a:p>
        </p:txBody>
      </p:sp>
      <p:sp>
        <p:nvSpPr>
          <p:cNvPr id="16" name="TextBox 15">
            <a:extLst>
              <a:ext uri="{FF2B5EF4-FFF2-40B4-BE49-F238E27FC236}">
                <a16:creationId xmlns:a16="http://schemas.microsoft.com/office/drawing/2014/main" id="{6B79F33A-6EF7-038B-9072-8C45E649EB38}"/>
              </a:ext>
            </a:extLst>
          </p:cNvPr>
          <p:cNvSpPr txBox="1"/>
          <p:nvPr/>
        </p:nvSpPr>
        <p:spPr>
          <a:xfrm>
            <a:off x="6473952" y="5846699"/>
            <a:ext cx="5515487" cy="400110"/>
          </a:xfrm>
          <a:prstGeom prst="rect">
            <a:avLst/>
          </a:prstGeom>
          <a:noFill/>
        </p:spPr>
        <p:txBody>
          <a:bodyPr wrap="square" rtlCol="0">
            <a:spAutoFit/>
          </a:bodyPr>
          <a:lstStyle/>
          <a:p>
            <a:r>
              <a:rPr lang="en-GB" sz="1000" i="1" dirty="0" err="1"/>
              <a:t>GTECons</a:t>
            </a:r>
            <a:r>
              <a:rPr lang="en-GB" sz="1000" i="1" dirty="0"/>
              <a:t>. When it comes to consolidating and offshoring operations, which of the following has your organisation done in the last 12 months?</a:t>
            </a:r>
          </a:p>
        </p:txBody>
      </p:sp>
      <p:sp>
        <p:nvSpPr>
          <p:cNvPr id="17" name="Rectangle 16">
            <a:extLst>
              <a:ext uri="{FF2B5EF4-FFF2-40B4-BE49-F238E27FC236}">
                <a16:creationId xmlns:a16="http://schemas.microsoft.com/office/drawing/2014/main" id="{94A95D47-C4A6-DD6D-5AD5-670E01720D2D}"/>
              </a:ext>
            </a:extLst>
          </p:cNvPr>
          <p:cNvSpPr/>
          <p:nvPr/>
        </p:nvSpPr>
        <p:spPr>
          <a:xfrm>
            <a:off x="6586728" y="623971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9" name="Text Placeholder 10">
            <a:extLst>
              <a:ext uri="{FF2B5EF4-FFF2-40B4-BE49-F238E27FC236}">
                <a16:creationId xmlns:a16="http://schemas.microsoft.com/office/drawing/2014/main" id="{33E0B474-F41A-5493-CF1D-2C3823443352}"/>
              </a:ext>
            </a:extLst>
          </p:cNvPr>
          <p:cNvSpPr txBox="1">
            <a:spLocks/>
          </p:cNvSpPr>
          <p:nvPr/>
        </p:nvSpPr>
        <p:spPr>
          <a:xfrm>
            <a:off x="234879" y="1258888"/>
            <a:ext cx="1161168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Diversifying resources is the key operational shift in reaction to global trade disruption. Businesses are pursuing an equal mix of services consolidation and offshoring service/support operations. </a:t>
            </a:r>
          </a:p>
        </p:txBody>
      </p:sp>
    </p:spTree>
    <p:extLst>
      <p:ext uri="{BB962C8B-B14F-4D97-AF65-F5344CB8AC3E}">
        <p14:creationId xmlns:p14="http://schemas.microsoft.com/office/powerpoint/2010/main" val="198719062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AA33-8A82-5209-D0BE-FFC28206942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D99610A-61FF-F3D2-5F3D-424CC957CDFF}"/>
              </a:ext>
            </a:extLst>
          </p:cNvPr>
          <p:cNvSpPr/>
          <p:nvPr/>
        </p:nvSpPr>
        <p:spPr>
          <a:xfrm>
            <a:off x="2062480" y="4325872"/>
            <a:ext cx="9083040" cy="334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BC8E425-6F29-DCBC-E1EE-181ADCEB0CBC}"/>
              </a:ext>
            </a:extLst>
          </p:cNvPr>
          <p:cNvSpPr/>
          <p:nvPr/>
        </p:nvSpPr>
        <p:spPr>
          <a:xfrm>
            <a:off x="1615440" y="3076191"/>
            <a:ext cx="9912530" cy="334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Chart Placeholder 3">
            <a:extLst>
              <a:ext uri="{FF2B5EF4-FFF2-40B4-BE49-F238E27FC236}">
                <a16:creationId xmlns:a16="http://schemas.microsoft.com/office/drawing/2014/main" id="{1B6BF272-140C-4E56-43EA-2AED7626F670}"/>
              </a:ext>
            </a:extLst>
          </p:cNvPr>
          <p:cNvGraphicFramePr>
            <a:graphicFrameLocks/>
          </p:cNvGraphicFramePr>
          <p:nvPr/>
        </p:nvGraphicFramePr>
        <p:xfrm>
          <a:off x="274320" y="3062645"/>
          <a:ext cx="7284720" cy="283955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67177B5-50BB-2DC1-DC64-A305CA25CAB5}"/>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1E661E75-59A9-1D33-0472-3A061125E689}"/>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AF9C4A5F-D01E-AC2B-FFFC-6F3249625B3C}"/>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7944FFD1-9898-6AEB-3407-85D1948B1BDD}"/>
              </a:ext>
            </a:extLst>
          </p:cNvPr>
          <p:cNvSpPr>
            <a:spLocks noGrp="1"/>
          </p:cNvSpPr>
          <p:nvPr>
            <p:ph type="sldNum" sz="quarter" idx="12"/>
          </p:nvPr>
        </p:nvSpPr>
        <p:spPr/>
        <p:txBody>
          <a:bodyPr/>
          <a:lstStyle/>
          <a:p>
            <a:fld id="{721C06D9-4617-44B0-8711-1EF1C439A609}" type="slidenum">
              <a:rPr lang="en-GB" smtClean="0"/>
              <a:pPr/>
              <a:t>39</a:t>
            </a:fld>
            <a:endParaRPr lang="en-GB"/>
          </a:p>
        </p:txBody>
      </p:sp>
      <p:sp>
        <p:nvSpPr>
          <p:cNvPr id="6" name="Text Placeholder 5">
            <a:extLst>
              <a:ext uri="{FF2B5EF4-FFF2-40B4-BE49-F238E27FC236}">
                <a16:creationId xmlns:a16="http://schemas.microsoft.com/office/drawing/2014/main" id="{C45301D7-2FBA-1C80-90CA-197FAFDC7052}"/>
              </a:ext>
            </a:extLst>
          </p:cNvPr>
          <p:cNvSpPr>
            <a:spLocks noGrp="1"/>
          </p:cNvSpPr>
          <p:nvPr>
            <p:ph type="body" sz="quarter" idx="13"/>
          </p:nvPr>
        </p:nvSpPr>
        <p:spPr>
          <a:xfrm>
            <a:off x="306000" y="673200"/>
            <a:ext cx="7710240" cy="360000"/>
          </a:xfrm>
        </p:spPr>
        <p:txBody>
          <a:bodyPr/>
          <a:lstStyle/>
          <a:p>
            <a:r>
              <a:rPr lang="en-GB" dirty="0"/>
              <a:t>Adapting to competition and tariffs</a:t>
            </a:r>
          </a:p>
        </p:txBody>
      </p:sp>
      <p:sp>
        <p:nvSpPr>
          <p:cNvPr id="9" name="TextBox 8">
            <a:extLst>
              <a:ext uri="{FF2B5EF4-FFF2-40B4-BE49-F238E27FC236}">
                <a16:creationId xmlns:a16="http://schemas.microsoft.com/office/drawing/2014/main" id="{76B26727-D911-9AC6-0381-D4C26B85005E}"/>
              </a:ext>
            </a:extLst>
          </p:cNvPr>
          <p:cNvSpPr txBox="1"/>
          <p:nvPr/>
        </p:nvSpPr>
        <p:spPr>
          <a:xfrm>
            <a:off x="438912" y="5976559"/>
            <a:ext cx="5748528" cy="246221"/>
          </a:xfrm>
          <a:prstGeom prst="rect">
            <a:avLst/>
          </a:prstGeom>
          <a:noFill/>
        </p:spPr>
        <p:txBody>
          <a:bodyPr wrap="square" rtlCol="0">
            <a:spAutoFit/>
          </a:bodyPr>
          <a:lstStyle/>
          <a:p>
            <a:r>
              <a:rPr lang="en-GB" sz="1000" i="1" dirty="0" err="1"/>
              <a:t>SuppInvest</a:t>
            </a:r>
            <a:r>
              <a:rPr lang="en-GB" sz="1000" i="1" dirty="0"/>
              <a:t>. What areas of your supply chain are you prioritising investment in the next 12 months?</a:t>
            </a:r>
          </a:p>
        </p:txBody>
      </p:sp>
      <p:sp>
        <p:nvSpPr>
          <p:cNvPr id="10" name="Rectangle 9">
            <a:extLst>
              <a:ext uri="{FF2B5EF4-FFF2-40B4-BE49-F238E27FC236}">
                <a16:creationId xmlns:a16="http://schemas.microsoft.com/office/drawing/2014/main" id="{51786FA4-B1B2-FBF1-D97A-2D8DE1A85544}"/>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496A4CE1-41F8-9E40-ED7C-AA14FAD0F2E1}"/>
              </a:ext>
            </a:extLst>
          </p:cNvPr>
          <p:cNvSpPr txBox="1">
            <a:spLocks/>
          </p:cNvSpPr>
          <p:nvPr/>
        </p:nvSpPr>
        <p:spPr>
          <a:xfrm>
            <a:off x="305999" y="2158888"/>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Supply chain investment priorities</a:t>
            </a:r>
          </a:p>
          <a:p>
            <a:r>
              <a:rPr lang="en-GB" sz="1400" dirty="0">
                <a:solidFill>
                  <a:schemeClr val="tx1">
                    <a:lumMod val="60000"/>
                    <a:lumOff val="40000"/>
                  </a:schemeClr>
                </a:solidFill>
              </a:rPr>
              <a:t>Percent of respondents</a:t>
            </a:r>
          </a:p>
          <a:p>
            <a:endParaRPr lang="en-GB" dirty="0"/>
          </a:p>
        </p:txBody>
      </p:sp>
      <p:sp>
        <p:nvSpPr>
          <p:cNvPr id="16" name="Text Placeholder 10">
            <a:extLst>
              <a:ext uri="{FF2B5EF4-FFF2-40B4-BE49-F238E27FC236}">
                <a16:creationId xmlns:a16="http://schemas.microsoft.com/office/drawing/2014/main" id="{2566134A-9D22-E1BC-3402-81CD0AD503C1}"/>
              </a:ext>
            </a:extLst>
          </p:cNvPr>
          <p:cNvSpPr txBox="1">
            <a:spLocks/>
          </p:cNvSpPr>
          <p:nvPr/>
        </p:nvSpPr>
        <p:spPr>
          <a:xfrm>
            <a:off x="234879" y="1258888"/>
            <a:ext cx="11293091" cy="7200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The main supply chain investment priorities of leaders in Latin America are the integration of new technologies and international expansion. </a:t>
            </a:r>
          </a:p>
        </p:txBody>
      </p:sp>
      <p:sp>
        <p:nvSpPr>
          <p:cNvPr id="15" name="TextBox 14">
            <a:extLst>
              <a:ext uri="{FF2B5EF4-FFF2-40B4-BE49-F238E27FC236}">
                <a16:creationId xmlns:a16="http://schemas.microsoft.com/office/drawing/2014/main" id="{488CCDB3-2166-B292-8F9B-241143C1DB01}"/>
              </a:ext>
            </a:extLst>
          </p:cNvPr>
          <p:cNvSpPr txBox="1"/>
          <p:nvPr/>
        </p:nvSpPr>
        <p:spPr>
          <a:xfrm>
            <a:off x="4976674" y="2624278"/>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7" name="TextBox 16">
            <a:extLst>
              <a:ext uri="{FF2B5EF4-FFF2-40B4-BE49-F238E27FC236}">
                <a16:creationId xmlns:a16="http://schemas.microsoft.com/office/drawing/2014/main" id="{6A6F0634-775A-3C89-139F-B2C47619B6AB}"/>
              </a:ext>
            </a:extLst>
          </p:cNvPr>
          <p:cNvSpPr txBox="1"/>
          <p:nvPr/>
        </p:nvSpPr>
        <p:spPr>
          <a:xfrm>
            <a:off x="8757920" y="2624277"/>
            <a:ext cx="1373633" cy="307777"/>
          </a:xfrm>
          <a:prstGeom prst="rect">
            <a:avLst/>
          </a:prstGeom>
          <a:noFill/>
        </p:spPr>
        <p:txBody>
          <a:bodyPr wrap="square" lIns="0" rtlCol="0">
            <a:spAutoFit/>
          </a:bodyPr>
          <a:lstStyle/>
          <a:p>
            <a:pPr algn="ctr"/>
            <a:r>
              <a:rPr lang="en-US" sz="1400" b="1" spc="40" dirty="0">
                <a:solidFill>
                  <a:schemeClr val="tx1"/>
                </a:solidFill>
              </a:rPr>
              <a:t>Latin America</a:t>
            </a:r>
          </a:p>
        </p:txBody>
      </p:sp>
      <p:graphicFrame>
        <p:nvGraphicFramePr>
          <p:cNvPr id="20" name="Chart Placeholder 3">
            <a:extLst>
              <a:ext uri="{FF2B5EF4-FFF2-40B4-BE49-F238E27FC236}">
                <a16:creationId xmlns:a16="http://schemas.microsoft.com/office/drawing/2014/main" id="{A9301FE3-704F-612A-2B68-A12EF72928DD}"/>
              </a:ext>
            </a:extLst>
          </p:cNvPr>
          <p:cNvGraphicFramePr>
            <a:graphicFrameLocks/>
          </p:cNvGraphicFramePr>
          <p:nvPr>
            <p:extLst>
              <p:ext uri="{D42A27DB-BD31-4B8C-83A1-F6EECF244321}">
                <p14:modId xmlns:p14="http://schemas.microsoft.com/office/powerpoint/2010/main" val="840135427"/>
              </p:ext>
            </p:extLst>
          </p:nvPr>
        </p:nvGraphicFramePr>
        <p:xfrm>
          <a:off x="7721599" y="3062645"/>
          <a:ext cx="3806371" cy="2839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1939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70817-02C8-6449-093B-21412AE56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59C8A-4C2D-F529-DD4F-E7E7AEE5BE10}"/>
              </a:ext>
            </a:extLst>
          </p:cNvPr>
          <p:cNvSpPr>
            <a:spLocks noGrp="1"/>
          </p:cNvSpPr>
          <p:nvPr>
            <p:ph type="title"/>
          </p:nvPr>
        </p:nvSpPr>
        <p:spPr/>
        <p:txBody>
          <a:bodyPr/>
          <a:lstStyle/>
          <a:p>
            <a:r>
              <a:rPr lang="en-GB"/>
              <a:t>C-suite barometer: outlook 2026</a:t>
            </a:r>
          </a:p>
        </p:txBody>
      </p:sp>
      <p:sp>
        <p:nvSpPr>
          <p:cNvPr id="5" name="Slide Number Placeholder 4">
            <a:extLst>
              <a:ext uri="{FF2B5EF4-FFF2-40B4-BE49-F238E27FC236}">
                <a16:creationId xmlns:a16="http://schemas.microsoft.com/office/drawing/2014/main" id="{FA627633-7C0C-0B3A-8337-94448AA27BCF}"/>
              </a:ext>
            </a:extLst>
          </p:cNvPr>
          <p:cNvSpPr>
            <a:spLocks noGrp="1"/>
          </p:cNvSpPr>
          <p:nvPr>
            <p:ph type="sldNum" sz="quarter" idx="12"/>
          </p:nvPr>
        </p:nvSpPr>
        <p:spPr/>
        <p:txBody>
          <a:bodyPr/>
          <a:lstStyle/>
          <a:p>
            <a:fld id="{721C06D9-4617-44B0-8711-1EF1C439A609}" type="slidenum">
              <a:rPr lang="en-GB" smtClean="0"/>
              <a:pPr/>
              <a:t>4</a:t>
            </a:fld>
            <a:endParaRPr lang="en-GB"/>
          </a:p>
        </p:txBody>
      </p:sp>
      <p:sp>
        <p:nvSpPr>
          <p:cNvPr id="6" name="Text Placeholder 5">
            <a:extLst>
              <a:ext uri="{FF2B5EF4-FFF2-40B4-BE49-F238E27FC236}">
                <a16:creationId xmlns:a16="http://schemas.microsoft.com/office/drawing/2014/main" id="{CF6989FE-D727-3B15-7217-22CEB266D2DA}"/>
              </a:ext>
            </a:extLst>
          </p:cNvPr>
          <p:cNvSpPr>
            <a:spLocks noGrp="1"/>
          </p:cNvSpPr>
          <p:nvPr>
            <p:ph type="body" sz="quarter" idx="13"/>
          </p:nvPr>
        </p:nvSpPr>
        <p:spPr/>
        <p:txBody>
          <a:bodyPr/>
          <a:lstStyle/>
          <a:p>
            <a:r>
              <a:rPr lang="en-GB"/>
              <a:t>Survey sample geography</a:t>
            </a:r>
          </a:p>
        </p:txBody>
      </p:sp>
      <p:graphicFrame>
        <p:nvGraphicFramePr>
          <p:cNvPr id="8" name="Table 7">
            <a:extLst>
              <a:ext uri="{FF2B5EF4-FFF2-40B4-BE49-F238E27FC236}">
                <a16:creationId xmlns:a16="http://schemas.microsoft.com/office/drawing/2014/main" id="{CC25E76E-0F70-3D6A-3824-7044F24CB9E6}"/>
              </a:ext>
            </a:extLst>
          </p:cNvPr>
          <p:cNvGraphicFramePr>
            <a:graphicFrameLocks noGrp="1"/>
          </p:cNvGraphicFramePr>
          <p:nvPr/>
        </p:nvGraphicFramePr>
        <p:xfrm>
          <a:off x="300037" y="1315176"/>
          <a:ext cx="5030883" cy="5331018"/>
        </p:xfrm>
        <a:graphic>
          <a:graphicData uri="http://schemas.openxmlformats.org/drawingml/2006/table">
            <a:tbl>
              <a:tblPr firstRow="1" bandRow="1">
                <a:tableStyleId>{5C22544A-7EE6-4342-B048-85BDC9FD1C3A}</a:tableStyleId>
              </a:tblPr>
              <a:tblGrid>
                <a:gridCol w="2744883">
                  <a:extLst>
                    <a:ext uri="{9D8B030D-6E8A-4147-A177-3AD203B41FA5}">
                      <a16:colId xmlns:a16="http://schemas.microsoft.com/office/drawing/2014/main" val="393087507"/>
                    </a:ext>
                  </a:extLst>
                </a:gridCol>
                <a:gridCol w="1622611">
                  <a:extLst>
                    <a:ext uri="{9D8B030D-6E8A-4147-A177-3AD203B41FA5}">
                      <a16:colId xmlns:a16="http://schemas.microsoft.com/office/drawing/2014/main" val="20001"/>
                    </a:ext>
                  </a:extLst>
                </a:gridCol>
                <a:gridCol w="663389">
                  <a:extLst>
                    <a:ext uri="{9D8B030D-6E8A-4147-A177-3AD203B41FA5}">
                      <a16:colId xmlns:a16="http://schemas.microsoft.com/office/drawing/2014/main" val="20002"/>
                    </a:ext>
                  </a:extLst>
                </a:gridCol>
              </a:tblGrid>
              <a:tr h="242319">
                <a:tc>
                  <a:txBody>
                    <a:bodyPr/>
                    <a:lstStyle/>
                    <a:p>
                      <a:pPr marL="0" marR="0">
                        <a:lnSpc>
                          <a:spcPct val="115000"/>
                        </a:lnSpc>
                        <a:spcBef>
                          <a:spcPts val="0"/>
                        </a:spcBef>
                        <a:spcAft>
                          <a:spcPts val="0"/>
                        </a:spcAft>
                      </a:pPr>
                      <a:r>
                        <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rPr>
                        <a:t>Global region</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Country</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42319">
                <a:tc row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a:solidFill>
                            <a:schemeClr val="tx1"/>
                          </a:solidFill>
                          <a:effectLst/>
                          <a:latin typeface="Arial" panose="020B0604020202020204" pitchFamily="34" charset="0"/>
                          <a:cs typeface="Arial" panose="020B0604020202020204" pitchFamily="34" charset="0"/>
                        </a:rPr>
                        <a:t>Africa (n=200)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Kenya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1346739"/>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Mauritius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7403418"/>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Morocco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228083"/>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Nigeria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8297802"/>
                  </a:ext>
                </a:extLst>
              </a:tr>
              <a:tr h="242319">
                <a:tc vMerge="1">
                  <a:txBody>
                    <a:bodyPr/>
                    <a:lstStyle/>
                    <a:p>
                      <a:pPr marL="0" marR="0">
                        <a:lnSpc>
                          <a:spcPct val="115000"/>
                        </a:lnSpc>
                        <a:spcBef>
                          <a:spcPts val="0"/>
                        </a:spcBef>
                        <a:spcAft>
                          <a:spcPts val="0"/>
                        </a:spcAft>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Senegal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926630"/>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South Africa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332593"/>
                  </a:ext>
                </a:extLst>
              </a:tr>
              <a:tr h="242319">
                <a:tc vMerge="1">
                  <a:txBody>
                    <a:bodyPr/>
                    <a:lstStyle/>
                    <a:p>
                      <a:pPr marL="0" marR="0">
                        <a:lnSpc>
                          <a:spcPct val="115000"/>
                        </a:lnSpc>
                        <a:spcBef>
                          <a:spcPts val="0"/>
                        </a:spcBef>
                        <a:spcAft>
                          <a:spcPts val="0"/>
                        </a:spcAft>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Tanzania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2459714"/>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Uganda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4969657"/>
                  </a:ext>
                </a:extLst>
              </a:tr>
              <a:tr h="242319">
                <a:tc vMerge="1">
                  <a:txBody>
                    <a:bodyPr/>
                    <a:lstStyle/>
                    <a:p>
                      <a:pPr marL="0" marR="0">
                        <a:lnSpc>
                          <a:spcPct val="115000"/>
                        </a:lnSpc>
                        <a:spcBef>
                          <a:spcPts val="0"/>
                        </a:spcBef>
                        <a:spcAft>
                          <a:spcPts val="0"/>
                        </a:spcAft>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Zimbabwe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924503"/>
                  </a:ext>
                </a:extLst>
              </a:tr>
              <a:tr h="242319">
                <a:tc row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Asia-Pacific (n=260)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Australia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7292093"/>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China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326172"/>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Hong Kong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0065379"/>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India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803558"/>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Japan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1156652"/>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Singapore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477373"/>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South Korea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105846"/>
                  </a:ext>
                </a:extLst>
              </a:tr>
              <a:tr h="242319">
                <a:tc row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Central &amp; Eastern Europe (n=250)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Austria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6201362"/>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Czech Republic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069074"/>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Central &amp; Eastern Europe/CIS (n=64)</a:t>
                      </a: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Hungary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064296"/>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Poland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971713"/>
                  </a:ext>
                </a:extLst>
              </a:tr>
              <a:tr h="242319">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Romania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99987"/>
                  </a:ext>
                </a:extLst>
              </a:tr>
            </a:tbl>
          </a:graphicData>
        </a:graphic>
      </p:graphicFrame>
      <p:graphicFrame>
        <p:nvGraphicFramePr>
          <p:cNvPr id="9" name="Table 8">
            <a:extLst>
              <a:ext uri="{FF2B5EF4-FFF2-40B4-BE49-F238E27FC236}">
                <a16:creationId xmlns:a16="http://schemas.microsoft.com/office/drawing/2014/main" id="{338985A3-6102-9FE8-9E02-3B57DE80E3F8}"/>
              </a:ext>
            </a:extLst>
          </p:cNvPr>
          <p:cNvGraphicFramePr>
            <a:graphicFrameLocks noGrp="1"/>
          </p:cNvGraphicFramePr>
          <p:nvPr/>
        </p:nvGraphicFramePr>
        <p:xfrm>
          <a:off x="5530632" y="1315176"/>
          <a:ext cx="5017744" cy="5088699"/>
        </p:xfrm>
        <a:graphic>
          <a:graphicData uri="http://schemas.openxmlformats.org/drawingml/2006/table">
            <a:tbl>
              <a:tblPr firstRow="1" bandRow="1">
                <a:tableStyleId>{5C22544A-7EE6-4342-B048-85BDC9FD1C3A}</a:tableStyleId>
              </a:tblPr>
              <a:tblGrid>
                <a:gridCol w="2513334">
                  <a:extLst>
                    <a:ext uri="{9D8B030D-6E8A-4147-A177-3AD203B41FA5}">
                      <a16:colId xmlns:a16="http://schemas.microsoft.com/office/drawing/2014/main" val="405809833"/>
                    </a:ext>
                  </a:extLst>
                </a:gridCol>
                <a:gridCol w="174241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242319">
                <a:tc>
                  <a:txBody>
                    <a:bodyPr/>
                    <a:lstStyle/>
                    <a:p>
                      <a:pPr marL="0" marR="0">
                        <a:lnSpc>
                          <a:spcPct val="115000"/>
                        </a:lnSpc>
                        <a:spcBef>
                          <a:spcPts val="0"/>
                        </a:spcBef>
                        <a:spcAft>
                          <a:spcPts val="0"/>
                        </a:spcAft>
                      </a:pPr>
                      <a:r>
                        <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rPr>
                        <a:t>Global region</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Country</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42319">
                <a:tc rowSpan="9">
                  <a:txBody>
                    <a:bodyPr/>
                    <a:lstStyle/>
                    <a:p>
                      <a:pPr marL="0" marR="0">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Western Europe (n=1352)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France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082943"/>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Germany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640874"/>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Ireland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391290"/>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Italy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175108"/>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Netherlands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611755"/>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Portugal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7989829"/>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Spain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80118"/>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Switzerland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391169"/>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United Kingdom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7818316"/>
                  </a:ext>
                </a:extLst>
              </a:tr>
              <a:tr h="242319">
                <a:tc rowSpan="4">
                  <a:txBody>
                    <a:bodyPr/>
                    <a:lstStyle/>
                    <a:p>
                      <a:pPr marL="0" marR="0">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Latin America (n=200)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Brazil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229290"/>
                  </a:ext>
                </a:extLst>
              </a:tr>
              <a:tr h="242319">
                <a:tc vMerge="1">
                  <a:txBody>
                    <a:bodyPr/>
                    <a:lstStyle/>
                    <a:p>
                      <a:pPr marL="0" marR="0">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Latin America (n=90)</a:t>
                      </a: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Chile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986124"/>
                  </a:ext>
                </a:extLst>
              </a:tr>
              <a:tr h="242319">
                <a:tc vMerge="1">
                  <a:txBody>
                    <a:bodyPr/>
                    <a:lstStyle/>
                    <a:p>
                      <a:endParaRPr lang="en-GB"/>
                    </a:p>
                  </a:txBody>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Colombia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275381"/>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Mexico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524558"/>
                  </a:ext>
                </a:extLst>
              </a:tr>
              <a:tr h="242319">
                <a:tc rowSpan="4">
                  <a:txBody>
                    <a:bodyPr/>
                    <a:lstStyle/>
                    <a:p>
                      <a:pPr marL="0" marR="0">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Middle East (n=100)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Egypt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724564"/>
                  </a:ext>
                </a:extLst>
              </a:tr>
              <a:tr h="242319">
                <a:tc vMerge="1">
                  <a:txBody>
                    <a:bodyPr/>
                    <a:lstStyle/>
                    <a:p>
                      <a:pPr marL="0" marR="0">
                        <a:lnSpc>
                          <a:spcPct val="115000"/>
                        </a:lnSpc>
                        <a:spcBef>
                          <a:spcPts val="0"/>
                        </a:spcBef>
                        <a:spcAft>
                          <a:spcPts val="0"/>
                        </a:spcAft>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solidFill>
                      <a:srgbClr val="E7E7EE"/>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Qatar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630867"/>
                  </a:ext>
                </a:extLst>
              </a:tr>
              <a:tr h="242319">
                <a:tc vMerge="1">
                  <a:txBody>
                    <a:bodyPr/>
                    <a:lstStyle/>
                    <a:p>
                      <a:pPr marL="0" marR="0">
                        <a:lnSpc>
                          <a:spcPct val="115000"/>
                        </a:lnSpc>
                        <a:spcBef>
                          <a:spcPts val="0"/>
                        </a:spcBef>
                        <a:spcAft>
                          <a:spcPts val="0"/>
                        </a:spcAft>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solidFill>
                      <a:srgbClr val="E7E7EE"/>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Saudi Arabia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568495"/>
                  </a:ext>
                </a:extLst>
              </a:tr>
              <a:tr h="242319">
                <a:tc vMerge="1">
                  <a:txBody>
                    <a:bodyPr/>
                    <a:lstStyle/>
                    <a:p>
                      <a:pPr marL="0" marR="0">
                        <a:lnSpc>
                          <a:spcPct val="115000"/>
                        </a:lnSpc>
                        <a:spcBef>
                          <a:spcPts val="0"/>
                        </a:spcBef>
                        <a:spcAft>
                          <a:spcPts val="0"/>
                        </a:spcAft>
                      </a:pPr>
                      <a:endPar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solidFill>
                      <a:srgbClr val="E7E7EE"/>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United Arab Emirates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651659"/>
                  </a:ext>
                </a:extLst>
              </a:tr>
              <a:tr h="242319">
                <a:tc rowSpan="2">
                  <a:txBody>
                    <a:bodyPr/>
                    <a:lstStyle/>
                    <a:p>
                      <a:pPr marL="0" marR="0">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North America (n=650)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Canada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735401"/>
                  </a:ext>
                </a:extLst>
              </a:tr>
              <a:tr h="242319">
                <a:tc v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United States of America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rPr>
                        <a:t>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9303609"/>
                  </a:ext>
                </a:extLst>
              </a:tr>
              <a:tr h="242319">
                <a:tc gridSpan="2">
                  <a:txBody>
                    <a:bodyPr/>
                    <a:lstStyle/>
                    <a:p>
                      <a:pPr marL="0" marR="0" algn="l">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a:lnSpc>
                          <a:spcPct val="115000"/>
                        </a:lnSpc>
                        <a:spcBef>
                          <a:spcPts val="0"/>
                        </a:spcBef>
                        <a:spcAft>
                          <a:spcPts val="0"/>
                        </a:spcAft>
                      </a:pPr>
                      <a:endParaRPr lang="en-US" sz="1100">
                        <a:solidFill>
                          <a:schemeClr val="tx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Light" panose="020F0302020204030204" pitchFamily="34" charset="0"/>
                          <a:cs typeface="Arial" panose="020B0604020202020204" pitchFamily="34" charset="0"/>
                        </a:rPr>
                        <a:t>3012</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063153959"/>
                  </a:ext>
                </a:extLst>
              </a:tr>
            </a:tbl>
          </a:graphicData>
        </a:graphic>
      </p:graphicFrame>
    </p:spTree>
    <p:extLst>
      <p:ext uri="{BB962C8B-B14F-4D97-AF65-F5344CB8AC3E}">
        <p14:creationId xmlns:p14="http://schemas.microsoft.com/office/powerpoint/2010/main" val="86005851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29C1DD3-5C6E-C9A2-44CD-341E8E8C8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7CBC9-A798-98A8-56CA-B507876E2550}"/>
              </a:ext>
            </a:extLst>
          </p:cNvPr>
          <p:cNvSpPr>
            <a:spLocks noGrp="1"/>
          </p:cNvSpPr>
          <p:nvPr>
            <p:ph type="title"/>
          </p:nvPr>
        </p:nvSpPr>
        <p:spPr>
          <a:xfrm>
            <a:off x="306000" y="2023200"/>
            <a:ext cx="8706163" cy="360000"/>
          </a:xfrm>
        </p:spPr>
        <p:txBody>
          <a:bodyPr/>
          <a:lstStyle/>
          <a:p>
            <a:r>
              <a:rPr lang="fr-FR" dirty="0">
                <a:solidFill>
                  <a:schemeClr val="bg1"/>
                </a:solidFill>
              </a:rPr>
              <a:t>Revising international expansion plans</a:t>
            </a:r>
          </a:p>
        </p:txBody>
      </p:sp>
      <p:sp>
        <p:nvSpPr>
          <p:cNvPr id="4" name="Text Placeholder 3">
            <a:extLst>
              <a:ext uri="{FF2B5EF4-FFF2-40B4-BE49-F238E27FC236}">
                <a16:creationId xmlns:a16="http://schemas.microsoft.com/office/drawing/2014/main" id="{493BC97B-B691-27FD-7EE8-51A60F425BC7}"/>
              </a:ext>
            </a:extLst>
          </p:cNvPr>
          <p:cNvSpPr>
            <a:spLocks noGrp="1"/>
          </p:cNvSpPr>
          <p:nvPr>
            <p:ph type="body" sz="quarter" idx="11"/>
          </p:nvPr>
        </p:nvSpPr>
        <p:spPr/>
        <p:txBody>
          <a:bodyPr/>
          <a:lstStyle/>
          <a:p>
            <a:r>
              <a:rPr lang="en-GB" dirty="0">
                <a:solidFill>
                  <a:schemeClr val="bg1"/>
                </a:solidFill>
              </a:rPr>
              <a:t>06</a:t>
            </a:r>
          </a:p>
        </p:txBody>
      </p:sp>
    </p:spTree>
    <p:extLst>
      <p:ext uri="{BB962C8B-B14F-4D97-AF65-F5344CB8AC3E}">
        <p14:creationId xmlns:p14="http://schemas.microsoft.com/office/powerpoint/2010/main" val="422124410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DC058-C4A2-5787-2F4F-90D203CAE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4D1B5-01E5-AFF4-F26E-C959AE818743}"/>
              </a:ext>
            </a:extLst>
          </p:cNvPr>
          <p:cNvSpPr>
            <a:spLocks noGrp="1"/>
          </p:cNvSpPr>
          <p:nvPr>
            <p:ph type="title"/>
          </p:nvPr>
        </p:nvSpPr>
        <p:spPr/>
        <p:txBody>
          <a:bodyPr/>
          <a:lstStyle/>
          <a:p>
            <a:r>
              <a:rPr lang="en-GB" dirty="0"/>
              <a:t>C-suite barometer: outlook 2026</a:t>
            </a:r>
          </a:p>
        </p:txBody>
      </p:sp>
      <p:sp>
        <p:nvSpPr>
          <p:cNvPr id="3" name="Text Placeholder 2">
            <a:extLst>
              <a:ext uri="{FF2B5EF4-FFF2-40B4-BE49-F238E27FC236}">
                <a16:creationId xmlns:a16="http://schemas.microsoft.com/office/drawing/2014/main" id="{97874545-A184-2585-F7AC-4338999233FF}"/>
              </a:ext>
            </a:extLst>
          </p:cNvPr>
          <p:cNvSpPr>
            <a:spLocks noGrp="1"/>
          </p:cNvSpPr>
          <p:nvPr>
            <p:ph type="body" sz="quarter" idx="13"/>
          </p:nvPr>
        </p:nvSpPr>
        <p:spPr>
          <a:xfrm>
            <a:off x="306000" y="673200"/>
            <a:ext cx="8457000" cy="360000"/>
          </a:xfrm>
        </p:spPr>
        <p:txBody>
          <a:bodyPr/>
          <a:lstStyle/>
          <a:p>
            <a:r>
              <a:rPr lang="en-GB" dirty="0"/>
              <a:t>Revising international expansion plans</a:t>
            </a:r>
          </a:p>
        </p:txBody>
      </p:sp>
      <p:sp>
        <p:nvSpPr>
          <p:cNvPr id="4" name="Text Placeholder 3">
            <a:extLst>
              <a:ext uri="{FF2B5EF4-FFF2-40B4-BE49-F238E27FC236}">
                <a16:creationId xmlns:a16="http://schemas.microsoft.com/office/drawing/2014/main" id="{1630722E-4B70-5306-0E66-64BDB05CA1B4}"/>
              </a:ext>
            </a:extLst>
          </p:cNvPr>
          <p:cNvSpPr>
            <a:spLocks noGrp="1"/>
          </p:cNvSpPr>
          <p:nvPr>
            <p:ph type="body" sz="quarter" idx="14"/>
          </p:nvPr>
        </p:nvSpPr>
        <p:spPr/>
        <p:txBody>
          <a:bodyPr/>
          <a:lstStyle/>
          <a:p>
            <a:r>
              <a:rPr lang="en-GB" dirty="0"/>
              <a:t>International expansion plans</a:t>
            </a:r>
          </a:p>
          <a:p>
            <a:r>
              <a:rPr lang="en-GB" sz="1400" dirty="0">
                <a:solidFill>
                  <a:schemeClr val="tx1">
                    <a:lumMod val="60000"/>
                    <a:lumOff val="40000"/>
                  </a:schemeClr>
                </a:solidFill>
              </a:rPr>
              <a:t>Percent of respondents</a:t>
            </a:r>
          </a:p>
        </p:txBody>
      </p:sp>
      <p:sp>
        <p:nvSpPr>
          <p:cNvPr id="6" name="Text Placeholder 5">
            <a:extLst>
              <a:ext uri="{FF2B5EF4-FFF2-40B4-BE49-F238E27FC236}">
                <a16:creationId xmlns:a16="http://schemas.microsoft.com/office/drawing/2014/main" id="{FE108375-64BC-BAF3-67FC-19D3E496FDA5}"/>
              </a:ext>
            </a:extLst>
          </p:cNvPr>
          <p:cNvSpPr>
            <a:spLocks noGrp="1"/>
          </p:cNvSpPr>
          <p:nvPr>
            <p:ph type="body" sz="quarter" idx="16"/>
          </p:nvPr>
        </p:nvSpPr>
        <p:spPr/>
        <p:txBody>
          <a:bodyPr/>
          <a:lstStyle/>
          <a:p>
            <a:r>
              <a:rPr lang="en-GB" dirty="0"/>
              <a:t>Top countries targeted for expansion</a:t>
            </a:r>
          </a:p>
          <a:p>
            <a:r>
              <a:rPr lang="en-GB" sz="1400" dirty="0">
                <a:solidFill>
                  <a:schemeClr val="tx1">
                    <a:lumMod val="60000"/>
                    <a:lumOff val="40000"/>
                  </a:schemeClr>
                </a:solidFill>
              </a:rPr>
              <a:t>Percent of respondents whose business is planning expansion</a:t>
            </a:r>
          </a:p>
        </p:txBody>
      </p:sp>
      <p:sp>
        <p:nvSpPr>
          <p:cNvPr id="8" name="Date Placeholder 7">
            <a:extLst>
              <a:ext uri="{FF2B5EF4-FFF2-40B4-BE49-F238E27FC236}">
                <a16:creationId xmlns:a16="http://schemas.microsoft.com/office/drawing/2014/main" id="{0B0A75E6-F437-32D8-6E75-FF702DAEE7F9}"/>
              </a:ext>
            </a:extLst>
          </p:cNvPr>
          <p:cNvSpPr>
            <a:spLocks noGrp="1"/>
          </p:cNvSpPr>
          <p:nvPr>
            <p:ph type="dt" sz="half" idx="18"/>
          </p:nvPr>
        </p:nvSpPr>
        <p:spPr/>
        <p:txBody>
          <a:bodyPr/>
          <a:lstStyle/>
          <a:p>
            <a:r>
              <a:rPr lang="en-US" dirty="0"/>
              <a:t>December 2025</a:t>
            </a:r>
            <a:endParaRPr lang="en-GB" dirty="0"/>
          </a:p>
        </p:txBody>
      </p:sp>
      <p:sp>
        <p:nvSpPr>
          <p:cNvPr id="9" name="Footer Placeholder 8">
            <a:extLst>
              <a:ext uri="{FF2B5EF4-FFF2-40B4-BE49-F238E27FC236}">
                <a16:creationId xmlns:a16="http://schemas.microsoft.com/office/drawing/2014/main" id="{6251B5C0-74BF-CA26-520F-C337CF7A0445}"/>
              </a:ext>
            </a:extLst>
          </p:cNvPr>
          <p:cNvSpPr>
            <a:spLocks noGrp="1"/>
          </p:cNvSpPr>
          <p:nvPr>
            <p:ph type="ftr" sz="quarter" idx="19"/>
          </p:nvPr>
        </p:nvSpPr>
        <p:spPr/>
        <p:txBody>
          <a:bodyPr/>
          <a:lstStyle/>
          <a:p>
            <a:r>
              <a:rPr lang="en-GB" dirty="0"/>
              <a:t>C-suite barometer: outlook 2026</a:t>
            </a:r>
          </a:p>
        </p:txBody>
      </p:sp>
      <p:sp>
        <p:nvSpPr>
          <p:cNvPr id="10" name="Slide Number Placeholder 9">
            <a:extLst>
              <a:ext uri="{FF2B5EF4-FFF2-40B4-BE49-F238E27FC236}">
                <a16:creationId xmlns:a16="http://schemas.microsoft.com/office/drawing/2014/main" id="{5900682B-A577-CA58-8ACE-A8E5F6F6A46C}"/>
              </a:ext>
            </a:extLst>
          </p:cNvPr>
          <p:cNvSpPr>
            <a:spLocks noGrp="1"/>
          </p:cNvSpPr>
          <p:nvPr>
            <p:ph type="sldNum" sz="quarter" idx="20"/>
          </p:nvPr>
        </p:nvSpPr>
        <p:spPr/>
        <p:txBody>
          <a:bodyPr/>
          <a:lstStyle/>
          <a:p>
            <a:fld id="{721C06D9-4617-44B0-8711-1EF1C439A609}" type="slidenum">
              <a:rPr lang="en-GB" smtClean="0"/>
              <a:pPr/>
              <a:t>41</a:t>
            </a:fld>
            <a:endParaRPr lang="en-GB"/>
          </a:p>
        </p:txBody>
      </p:sp>
      <p:sp>
        <p:nvSpPr>
          <p:cNvPr id="11" name="Text Placeholder 10">
            <a:extLst>
              <a:ext uri="{FF2B5EF4-FFF2-40B4-BE49-F238E27FC236}">
                <a16:creationId xmlns:a16="http://schemas.microsoft.com/office/drawing/2014/main" id="{B9490084-FBBD-E99C-A278-995714D13FE4}"/>
              </a:ext>
            </a:extLst>
          </p:cNvPr>
          <p:cNvSpPr>
            <a:spLocks noGrp="1"/>
          </p:cNvSpPr>
          <p:nvPr>
            <p:ph type="body" sz="quarter" idx="21"/>
          </p:nvPr>
        </p:nvSpPr>
        <p:spPr>
          <a:xfrm>
            <a:off x="305998" y="1258888"/>
            <a:ext cx="11585963" cy="720000"/>
          </a:xfrm>
        </p:spPr>
        <p:txBody>
          <a:bodyPr/>
          <a:lstStyle/>
          <a:p>
            <a:pPr>
              <a:buClr>
                <a:schemeClr val="tx1"/>
              </a:buClr>
            </a:pPr>
            <a:r>
              <a:rPr lang="en-GB" dirty="0"/>
              <a:t>More than four in five businesses have some international expansion plans. They are primarily targeting other destinations in the Americas: Brazil, USA, Canada, Mexico, Colombia and Chile. </a:t>
            </a:r>
          </a:p>
        </p:txBody>
      </p:sp>
      <p:sp>
        <p:nvSpPr>
          <p:cNvPr id="15" name="TextBox 14">
            <a:extLst>
              <a:ext uri="{FF2B5EF4-FFF2-40B4-BE49-F238E27FC236}">
                <a16:creationId xmlns:a16="http://schemas.microsoft.com/office/drawing/2014/main" id="{16B9DE88-574F-6EFD-62A2-9FE4273D373C}"/>
              </a:ext>
            </a:extLst>
          </p:cNvPr>
          <p:cNvSpPr txBox="1"/>
          <p:nvPr/>
        </p:nvSpPr>
        <p:spPr>
          <a:xfrm>
            <a:off x="438912" y="5815929"/>
            <a:ext cx="9939528" cy="400110"/>
          </a:xfrm>
          <a:prstGeom prst="rect">
            <a:avLst/>
          </a:prstGeom>
          <a:noFill/>
        </p:spPr>
        <p:txBody>
          <a:bodyPr wrap="square" rtlCol="0">
            <a:spAutoFit/>
          </a:bodyPr>
          <a:lstStyle/>
          <a:p>
            <a:r>
              <a:rPr lang="en-GB" sz="1000" i="1" dirty="0" err="1"/>
              <a:t>NewCntry</a:t>
            </a:r>
            <a:r>
              <a:rPr lang="en-GB" sz="1000" i="1" dirty="0"/>
              <a:t>. What plans does your business have to expand internationally in the next 5 years?</a:t>
            </a:r>
          </a:p>
          <a:p>
            <a:r>
              <a:rPr lang="en-GB" sz="1000" i="1" dirty="0" err="1"/>
              <a:t>IntlExp</a:t>
            </a:r>
            <a:r>
              <a:rPr lang="en-GB" sz="1000" i="1" dirty="0"/>
              <a:t>. Please select the three most important countries [2025: most important country] in your plans for international expansion.</a:t>
            </a:r>
          </a:p>
        </p:txBody>
      </p:sp>
      <p:graphicFrame>
        <p:nvGraphicFramePr>
          <p:cNvPr id="7" name="Chart Placeholder 3">
            <a:extLst>
              <a:ext uri="{FF2B5EF4-FFF2-40B4-BE49-F238E27FC236}">
                <a16:creationId xmlns:a16="http://schemas.microsoft.com/office/drawing/2014/main" id="{E88F707A-F9B2-D92F-4538-D67E57399B6B}"/>
              </a:ext>
            </a:extLst>
          </p:cNvPr>
          <p:cNvGraphicFramePr>
            <a:graphicFrameLocks/>
          </p:cNvGraphicFramePr>
          <p:nvPr/>
        </p:nvGraphicFramePr>
        <p:xfrm>
          <a:off x="6218362" y="2919455"/>
          <a:ext cx="2650757" cy="304887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0B762702-3BF7-5D9D-80D3-623E32414160}"/>
              </a:ext>
            </a:extLst>
          </p:cNvPr>
          <p:cNvSpPr/>
          <p:nvPr/>
        </p:nvSpPr>
        <p:spPr>
          <a:xfrm>
            <a:off x="6365222" y="6229554"/>
            <a:ext cx="412003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Planning int’l expansion</a:t>
            </a:r>
            <a:r>
              <a:rPr lang="en-GB" sz="1100" dirty="0">
                <a:solidFill>
                  <a:srgbClr val="FFFFFF"/>
                </a:solidFill>
                <a:latin typeface="Arial" panose="020B0604020202020204" pitchFamily="34" charset="0"/>
                <a:cs typeface="Arial" panose="020B0604020202020204" pitchFamily="34" charset="0"/>
              </a:rPr>
              <a:t>: Global, n=2533; Latin America, n=169</a:t>
            </a:r>
            <a:endParaRPr lang="en-GB" sz="1100" dirty="0">
              <a:solidFill>
                <a:schemeClr val="bg1"/>
              </a:solidFill>
              <a:latin typeface="Arial" panose="020B0604020202020204" pitchFamily="34" charset="0"/>
              <a:cs typeface="Arial" panose="020B0604020202020204" pitchFamily="34" charset="0"/>
            </a:endParaRPr>
          </a:p>
        </p:txBody>
      </p:sp>
      <p:graphicFrame>
        <p:nvGraphicFramePr>
          <p:cNvPr id="18" name="Chart Placeholder 3">
            <a:extLst>
              <a:ext uri="{FF2B5EF4-FFF2-40B4-BE49-F238E27FC236}">
                <a16:creationId xmlns:a16="http://schemas.microsoft.com/office/drawing/2014/main" id="{9AE5C508-67B5-1736-8CE0-51B840CFE257}"/>
              </a:ext>
            </a:extLst>
          </p:cNvPr>
          <p:cNvGraphicFramePr>
            <a:graphicFrameLocks/>
          </p:cNvGraphicFramePr>
          <p:nvPr>
            <p:extLst>
              <p:ext uri="{D42A27DB-BD31-4B8C-83A1-F6EECF244321}">
                <p14:modId xmlns:p14="http://schemas.microsoft.com/office/powerpoint/2010/main" val="4283354451"/>
              </p:ext>
            </p:extLst>
          </p:nvPr>
        </p:nvGraphicFramePr>
        <p:xfrm>
          <a:off x="304800" y="2889504"/>
          <a:ext cx="5648399" cy="2834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Placeholder 3">
            <a:extLst>
              <a:ext uri="{FF2B5EF4-FFF2-40B4-BE49-F238E27FC236}">
                <a16:creationId xmlns:a16="http://schemas.microsoft.com/office/drawing/2014/main" id="{3F52BDD3-E75D-4B10-630F-35D3529324F4}"/>
              </a:ext>
            </a:extLst>
          </p:cNvPr>
          <p:cNvGraphicFramePr>
            <a:graphicFrameLocks/>
          </p:cNvGraphicFramePr>
          <p:nvPr>
            <p:extLst>
              <p:ext uri="{D42A27DB-BD31-4B8C-83A1-F6EECF244321}">
                <p14:modId xmlns:p14="http://schemas.microsoft.com/office/powerpoint/2010/main" val="2691020502"/>
              </p:ext>
            </p:extLst>
          </p:nvPr>
        </p:nvGraphicFramePr>
        <p:xfrm>
          <a:off x="8549640" y="2878815"/>
          <a:ext cx="3404325" cy="304887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BD76F254-90FC-F566-D5D7-07F9C50D7D14}"/>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22B6F8-275B-6208-0914-EED05C0DCA2D}"/>
              </a:ext>
            </a:extLst>
          </p:cNvPr>
          <p:cNvSpPr txBox="1"/>
          <p:nvPr/>
        </p:nvSpPr>
        <p:spPr>
          <a:xfrm>
            <a:off x="7293154" y="2796998"/>
            <a:ext cx="1043406" cy="307777"/>
          </a:xfrm>
          <a:prstGeom prst="rect">
            <a:avLst/>
          </a:prstGeom>
          <a:noFill/>
        </p:spPr>
        <p:txBody>
          <a:bodyPr wrap="square" lIns="0" rtlCol="0">
            <a:spAutoFit/>
          </a:bodyPr>
          <a:lstStyle/>
          <a:p>
            <a:pPr algn="ctr"/>
            <a:r>
              <a:rPr lang="en-US" sz="1400" b="1" spc="40" dirty="0">
                <a:solidFill>
                  <a:schemeClr val="tx1"/>
                </a:solidFill>
              </a:rPr>
              <a:t>Global</a:t>
            </a:r>
          </a:p>
        </p:txBody>
      </p:sp>
      <p:sp>
        <p:nvSpPr>
          <p:cNvPr id="14" name="TextBox 13">
            <a:extLst>
              <a:ext uri="{FF2B5EF4-FFF2-40B4-BE49-F238E27FC236}">
                <a16:creationId xmlns:a16="http://schemas.microsoft.com/office/drawing/2014/main" id="{396C1337-AB0C-3E02-D50B-7A8936B4772F}"/>
              </a:ext>
            </a:extLst>
          </p:cNvPr>
          <p:cNvSpPr txBox="1"/>
          <p:nvPr/>
        </p:nvSpPr>
        <p:spPr>
          <a:xfrm>
            <a:off x="9900946" y="2796998"/>
            <a:ext cx="1508734" cy="307777"/>
          </a:xfrm>
          <a:prstGeom prst="rect">
            <a:avLst/>
          </a:prstGeom>
          <a:noFill/>
        </p:spPr>
        <p:txBody>
          <a:bodyPr wrap="square" lIns="0" rtlCol="0">
            <a:spAutoFit/>
          </a:bodyPr>
          <a:lstStyle/>
          <a:p>
            <a:pPr algn="ctr"/>
            <a:r>
              <a:rPr lang="en-US" sz="1400" b="1" spc="40" dirty="0">
                <a:solidFill>
                  <a:schemeClr val="tx1"/>
                </a:solidFill>
              </a:rPr>
              <a:t>Latin America</a:t>
            </a:r>
          </a:p>
        </p:txBody>
      </p:sp>
    </p:spTree>
    <p:extLst>
      <p:ext uri="{BB962C8B-B14F-4D97-AF65-F5344CB8AC3E}">
        <p14:creationId xmlns:p14="http://schemas.microsoft.com/office/powerpoint/2010/main" val="19474223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75E6-3891-7C16-4AA1-822F25208D5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8EF0B64-7B1D-8E4F-6487-1FF2D78B0EED}"/>
              </a:ext>
            </a:extLst>
          </p:cNvPr>
          <p:cNvSpPr/>
          <p:nvPr/>
        </p:nvSpPr>
        <p:spPr>
          <a:xfrm>
            <a:off x="6658031" y="3310890"/>
            <a:ext cx="5381569" cy="96647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Chart Placeholder 3">
            <a:extLst>
              <a:ext uri="{FF2B5EF4-FFF2-40B4-BE49-F238E27FC236}">
                <a16:creationId xmlns:a16="http://schemas.microsoft.com/office/drawing/2014/main" id="{FCC52BEF-C2B6-E0EC-E2A0-3492D1A5901A}"/>
              </a:ext>
            </a:extLst>
          </p:cNvPr>
          <p:cNvGraphicFramePr>
            <a:graphicFrameLocks/>
          </p:cNvGraphicFramePr>
          <p:nvPr>
            <p:extLst>
              <p:ext uri="{D42A27DB-BD31-4B8C-83A1-F6EECF244321}">
                <p14:modId xmlns:p14="http://schemas.microsoft.com/office/powerpoint/2010/main" val="144395864"/>
              </p:ext>
            </p:extLst>
          </p:nvPr>
        </p:nvGraphicFramePr>
        <p:xfrm>
          <a:off x="6556430" y="2958675"/>
          <a:ext cx="5449673" cy="289600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53D951ED-2C33-069E-0E96-053AD9137048}"/>
              </a:ext>
            </a:extLst>
          </p:cNvPr>
          <p:cNvSpPr/>
          <p:nvPr/>
        </p:nvSpPr>
        <p:spPr>
          <a:xfrm>
            <a:off x="259080" y="3265170"/>
            <a:ext cx="5552440" cy="51816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3" name="Chart Placeholder 3">
            <a:extLst>
              <a:ext uri="{FF2B5EF4-FFF2-40B4-BE49-F238E27FC236}">
                <a16:creationId xmlns:a16="http://schemas.microsoft.com/office/drawing/2014/main" id="{04CB8311-902B-4AB1-8812-1E413406F352}"/>
              </a:ext>
            </a:extLst>
          </p:cNvPr>
          <p:cNvGraphicFramePr>
            <a:graphicFrameLocks/>
          </p:cNvGraphicFramePr>
          <p:nvPr>
            <p:extLst>
              <p:ext uri="{D42A27DB-BD31-4B8C-83A1-F6EECF244321}">
                <p14:modId xmlns:p14="http://schemas.microsoft.com/office/powerpoint/2010/main" val="4207732154"/>
              </p:ext>
            </p:extLst>
          </p:nvPr>
        </p:nvGraphicFramePr>
        <p:xfrm>
          <a:off x="152400" y="2972849"/>
          <a:ext cx="5943600" cy="28960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7614575-1C2A-99B7-0D93-37B22468A607}"/>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1F13C9D9-C2C1-598E-E709-3FBD469D2E16}"/>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172D4FEC-B8CE-E251-7FDF-61C11D28547D}"/>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1678B090-3864-1389-5E27-4D3F6832F10D}"/>
              </a:ext>
            </a:extLst>
          </p:cNvPr>
          <p:cNvSpPr>
            <a:spLocks noGrp="1"/>
          </p:cNvSpPr>
          <p:nvPr>
            <p:ph type="sldNum" sz="quarter" idx="12"/>
          </p:nvPr>
        </p:nvSpPr>
        <p:spPr/>
        <p:txBody>
          <a:bodyPr/>
          <a:lstStyle/>
          <a:p>
            <a:fld id="{721C06D9-4617-44B0-8711-1EF1C439A609}" type="slidenum">
              <a:rPr lang="en-GB" smtClean="0"/>
              <a:pPr/>
              <a:t>42</a:t>
            </a:fld>
            <a:endParaRPr lang="en-GB"/>
          </a:p>
        </p:txBody>
      </p:sp>
      <p:sp>
        <p:nvSpPr>
          <p:cNvPr id="6" name="Text Placeholder 5">
            <a:extLst>
              <a:ext uri="{FF2B5EF4-FFF2-40B4-BE49-F238E27FC236}">
                <a16:creationId xmlns:a16="http://schemas.microsoft.com/office/drawing/2014/main" id="{42EFC35D-BD54-DB6A-12F5-E95E5D07BB74}"/>
              </a:ext>
            </a:extLst>
          </p:cNvPr>
          <p:cNvSpPr>
            <a:spLocks noGrp="1"/>
          </p:cNvSpPr>
          <p:nvPr>
            <p:ph type="body" sz="quarter" idx="13"/>
          </p:nvPr>
        </p:nvSpPr>
        <p:spPr>
          <a:xfrm>
            <a:off x="306000" y="673200"/>
            <a:ext cx="8685600" cy="360000"/>
          </a:xfrm>
        </p:spPr>
        <p:txBody>
          <a:bodyPr/>
          <a:lstStyle/>
          <a:p>
            <a:r>
              <a:rPr lang="en-GB" dirty="0"/>
              <a:t>Revising international expansion plans</a:t>
            </a:r>
          </a:p>
        </p:txBody>
      </p:sp>
      <p:sp>
        <p:nvSpPr>
          <p:cNvPr id="9" name="TextBox 8">
            <a:extLst>
              <a:ext uri="{FF2B5EF4-FFF2-40B4-BE49-F238E27FC236}">
                <a16:creationId xmlns:a16="http://schemas.microsoft.com/office/drawing/2014/main" id="{49260BDF-C317-3293-4971-D4DBC2B6BE22}"/>
              </a:ext>
            </a:extLst>
          </p:cNvPr>
          <p:cNvSpPr txBox="1"/>
          <p:nvPr/>
        </p:nvSpPr>
        <p:spPr>
          <a:xfrm>
            <a:off x="446864" y="5812825"/>
            <a:ext cx="5834396" cy="400110"/>
          </a:xfrm>
          <a:prstGeom prst="rect">
            <a:avLst/>
          </a:prstGeom>
          <a:noFill/>
        </p:spPr>
        <p:txBody>
          <a:bodyPr wrap="square" rtlCol="0">
            <a:spAutoFit/>
          </a:bodyPr>
          <a:lstStyle/>
          <a:p>
            <a:r>
              <a:rPr lang="en-GB" sz="1000" i="1" dirty="0" err="1"/>
              <a:t>GTEChg</a:t>
            </a:r>
            <a:r>
              <a:rPr lang="en-GB" sz="1000" i="1" dirty="0"/>
              <a:t>. On international expansion plans, which of the following has your organisation done in the last 12 months?</a:t>
            </a:r>
          </a:p>
        </p:txBody>
      </p:sp>
      <p:sp>
        <p:nvSpPr>
          <p:cNvPr id="10" name="Rectangle 9">
            <a:extLst>
              <a:ext uri="{FF2B5EF4-FFF2-40B4-BE49-F238E27FC236}">
                <a16:creationId xmlns:a16="http://schemas.microsoft.com/office/drawing/2014/main" id="{15CA279B-32EC-1B9A-F164-C9CEF57BDD6F}"/>
              </a:ext>
            </a:extLst>
          </p:cNvPr>
          <p:cNvSpPr/>
          <p:nvPr/>
        </p:nvSpPr>
        <p:spPr>
          <a:xfrm>
            <a:off x="551688" y="6229554"/>
            <a:ext cx="354456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pt-BR" sz="1100" dirty="0">
                <a:solidFill>
                  <a:srgbClr val="FFFFFF"/>
                </a:solidFill>
                <a:latin typeface="Arial" panose="020B0604020202020204" pitchFamily="34" charset="0"/>
                <a:cs typeface="Arial" panose="020B0604020202020204" pitchFamily="34" charset="0"/>
              </a:rPr>
              <a:t>Global sample, n=3012; Latin America sample, n=200</a:t>
            </a:r>
            <a:endParaRPr lang="en-GB" sz="11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0A029C6F-39A0-55F8-5E93-C5793E14139F}"/>
              </a:ext>
            </a:extLst>
          </p:cNvPr>
          <p:cNvSpPr txBox="1">
            <a:spLocks/>
          </p:cNvSpPr>
          <p:nvPr/>
        </p:nvSpPr>
        <p:spPr>
          <a:xfrm>
            <a:off x="305999" y="2247024"/>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Changes in international expansion plans</a:t>
            </a:r>
          </a:p>
          <a:p>
            <a:r>
              <a:rPr lang="en-GB" sz="1400" dirty="0">
                <a:solidFill>
                  <a:schemeClr val="tx1">
                    <a:lumMod val="60000"/>
                    <a:lumOff val="40000"/>
                  </a:schemeClr>
                </a:solidFill>
              </a:rPr>
              <a:t>Percent of respondents</a:t>
            </a:r>
          </a:p>
        </p:txBody>
      </p:sp>
      <p:sp>
        <p:nvSpPr>
          <p:cNvPr id="12" name="Text Placeholder 3">
            <a:extLst>
              <a:ext uri="{FF2B5EF4-FFF2-40B4-BE49-F238E27FC236}">
                <a16:creationId xmlns:a16="http://schemas.microsoft.com/office/drawing/2014/main" id="{5FACA1BF-DED7-A302-16C0-F0BE83C5C222}"/>
              </a:ext>
            </a:extLst>
          </p:cNvPr>
          <p:cNvSpPr txBox="1">
            <a:spLocks/>
          </p:cNvSpPr>
          <p:nvPr/>
        </p:nvSpPr>
        <p:spPr>
          <a:xfrm>
            <a:off x="6658031" y="2247024"/>
            <a:ext cx="56484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Factors in changing international expansion plans</a:t>
            </a:r>
          </a:p>
          <a:p>
            <a:r>
              <a:rPr lang="en-GB" sz="1400" dirty="0">
                <a:solidFill>
                  <a:schemeClr val="tx1">
                    <a:lumMod val="60000"/>
                    <a:lumOff val="40000"/>
                  </a:schemeClr>
                </a:solidFill>
              </a:rPr>
              <a:t>Percent of respondents whose business changed plans</a:t>
            </a:r>
            <a:endParaRPr lang="en-GB" dirty="0"/>
          </a:p>
        </p:txBody>
      </p:sp>
      <p:sp>
        <p:nvSpPr>
          <p:cNvPr id="16" name="Text Placeholder 10">
            <a:extLst>
              <a:ext uri="{FF2B5EF4-FFF2-40B4-BE49-F238E27FC236}">
                <a16:creationId xmlns:a16="http://schemas.microsoft.com/office/drawing/2014/main" id="{75927A74-5D87-1026-3200-8A4E65C5DCCF}"/>
              </a:ext>
            </a:extLst>
          </p:cNvPr>
          <p:cNvSpPr txBox="1">
            <a:spLocks/>
          </p:cNvSpPr>
          <p:nvPr/>
        </p:nvSpPr>
        <p:spPr>
          <a:xfrm>
            <a:off x="234879" y="1258887"/>
            <a:ext cx="11293092" cy="942999"/>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A majority (96%) are committed to international expansion – over half (57%) of businesses in Latin America have added more target countries to their expansion plans this year, outweighing the 39% scaling back plans. Trade and tariffs are the top reason for changes of plan.</a:t>
            </a:r>
          </a:p>
        </p:txBody>
      </p:sp>
      <p:sp>
        <p:nvSpPr>
          <p:cNvPr id="18" name="TextBox 17">
            <a:extLst>
              <a:ext uri="{FF2B5EF4-FFF2-40B4-BE49-F238E27FC236}">
                <a16:creationId xmlns:a16="http://schemas.microsoft.com/office/drawing/2014/main" id="{622FC64A-E0E0-F720-958F-C48B32EF4A8F}"/>
              </a:ext>
            </a:extLst>
          </p:cNvPr>
          <p:cNvSpPr txBox="1"/>
          <p:nvPr/>
        </p:nvSpPr>
        <p:spPr>
          <a:xfrm>
            <a:off x="6560021" y="5813247"/>
            <a:ext cx="4863157" cy="400110"/>
          </a:xfrm>
          <a:prstGeom prst="rect">
            <a:avLst/>
          </a:prstGeom>
          <a:noFill/>
        </p:spPr>
        <p:txBody>
          <a:bodyPr wrap="square" rtlCol="0">
            <a:spAutoFit/>
          </a:bodyPr>
          <a:lstStyle/>
          <a:p>
            <a:r>
              <a:rPr lang="en-GB" sz="1000" i="1" dirty="0" err="1"/>
              <a:t>GTEFprt</a:t>
            </a:r>
            <a:r>
              <a:rPr lang="en-GB" sz="1000" i="1" dirty="0"/>
              <a:t>. Which of the following affected your decision to change plans for international expansion?</a:t>
            </a:r>
          </a:p>
        </p:txBody>
      </p:sp>
      <p:sp>
        <p:nvSpPr>
          <p:cNvPr id="19" name="Rectangle 18">
            <a:extLst>
              <a:ext uri="{FF2B5EF4-FFF2-40B4-BE49-F238E27FC236}">
                <a16:creationId xmlns:a16="http://schemas.microsoft.com/office/drawing/2014/main" id="{BB102568-D885-7E9F-D002-0B16A566DA1A}"/>
              </a:ext>
            </a:extLst>
          </p:cNvPr>
          <p:cNvSpPr/>
          <p:nvPr/>
        </p:nvSpPr>
        <p:spPr>
          <a:xfrm>
            <a:off x="5881425" y="6220939"/>
            <a:ext cx="4847802"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Business changed expansion plans</a:t>
            </a:r>
            <a:r>
              <a:rPr lang="en-GB" sz="1100" dirty="0">
                <a:solidFill>
                  <a:srgbClr val="FFFFFF"/>
                </a:solidFill>
                <a:latin typeface="Arial" panose="020B0604020202020204" pitchFamily="34" charset="0"/>
                <a:cs typeface="Arial" panose="020B0604020202020204" pitchFamily="34" charset="0"/>
              </a:rPr>
              <a:t>: Global, n=2646; Latin America, n=178</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86539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DC7CE-EB93-AEA9-E4C9-B78F4468A63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6AFBAA-A479-3DE4-5601-160226D44ACC}"/>
              </a:ext>
            </a:extLst>
          </p:cNvPr>
          <p:cNvSpPr/>
          <p:nvPr/>
        </p:nvSpPr>
        <p:spPr>
          <a:xfrm>
            <a:off x="843280" y="2494692"/>
            <a:ext cx="9740900" cy="6396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DC78EA1-1D4D-F240-DB76-D1DCDD30307E}"/>
              </a:ext>
            </a:extLst>
          </p:cNvPr>
          <p:cNvSpPr/>
          <p:nvPr/>
        </p:nvSpPr>
        <p:spPr>
          <a:xfrm>
            <a:off x="2590800" y="3749396"/>
            <a:ext cx="7787640" cy="31073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Chart Placeholder 3">
            <a:extLst>
              <a:ext uri="{FF2B5EF4-FFF2-40B4-BE49-F238E27FC236}">
                <a16:creationId xmlns:a16="http://schemas.microsoft.com/office/drawing/2014/main" id="{D3069432-0220-1CB4-C792-72F71426ED7D}"/>
              </a:ext>
            </a:extLst>
          </p:cNvPr>
          <p:cNvGraphicFramePr>
            <a:graphicFrameLocks/>
          </p:cNvGraphicFramePr>
          <p:nvPr>
            <p:extLst>
              <p:ext uri="{D42A27DB-BD31-4B8C-83A1-F6EECF244321}">
                <p14:modId xmlns:p14="http://schemas.microsoft.com/office/powerpoint/2010/main" val="409762501"/>
              </p:ext>
            </p:extLst>
          </p:nvPr>
        </p:nvGraphicFramePr>
        <p:xfrm>
          <a:off x="152399" y="2103121"/>
          <a:ext cx="11581200" cy="35118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C390ADB-4B67-3C99-D2E1-98DFCD32DE6F}"/>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67EC728E-486E-9378-07C1-2D90D1511D3B}"/>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C570A49B-E322-BF5E-D6EF-0B60C029E45D}"/>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53B13A65-0CFD-5979-A8AC-D7CF5BC21F67}"/>
              </a:ext>
            </a:extLst>
          </p:cNvPr>
          <p:cNvSpPr>
            <a:spLocks noGrp="1"/>
          </p:cNvSpPr>
          <p:nvPr>
            <p:ph type="sldNum" sz="quarter" idx="12"/>
          </p:nvPr>
        </p:nvSpPr>
        <p:spPr/>
        <p:txBody>
          <a:bodyPr/>
          <a:lstStyle/>
          <a:p>
            <a:fld id="{721C06D9-4617-44B0-8711-1EF1C439A609}" type="slidenum">
              <a:rPr lang="en-GB" smtClean="0"/>
              <a:pPr/>
              <a:t>43</a:t>
            </a:fld>
            <a:endParaRPr lang="en-GB"/>
          </a:p>
        </p:txBody>
      </p:sp>
      <p:sp>
        <p:nvSpPr>
          <p:cNvPr id="6" name="Text Placeholder 5">
            <a:extLst>
              <a:ext uri="{FF2B5EF4-FFF2-40B4-BE49-F238E27FC236}">
                <a16:creationId xmlns:a16="http://schemas.microsoft.com/office/drawing/2014/main" id="{6E544D6A-A145-EF8E-6A7F-545B026100F7}"/>
              </a:ext>
            </a:extLst>
          </p:cNvPr>
          <p:cNvSpPr>
            <a:spLocks noGrp="1"/>
          </p:cNvSpPr>
          <p:nvPr>
            <p:ph type="body" sz="quarter" idx="13"/>
          </p:nvPr>
        </p:nvSpPr>
        <p:spPr>
          <a:xfrm>
            <a:off x="305999" y="673200"/>
            <a:ext cx="8576743" cy="360000"/>
          </a:xfrm>
        </p:spPr>
        <p:txBody>
          <a:bodyPr/>
          <a:lstStyle/>
          <a:p>
            <a:r>
              <a:rPr lang="en-GB" dirty="0"/>
              <a:t>Revising international expansion plans</a:t>
            </a:r>
          </a:p>
        </p:txBody>
      </p:sp>
      <p:sp>
        <p:nvSpPr>
          <p:cNvPr id="7" name="Text Placeholder 6">
            <a:extLst>
              <a:ext uri="{FF2B5EF4-FFF2-40B4-BE49-F238E27FC236}">
                <a16:creationId xmlns:a16="http://schemas.microsoft.com/office/drawing/2014/main" id="{7DE29102-43B0-AF0E-3A93-3F0C1FEC69F3}"/>
              </a:ext>
            </a:extLst>
          </p:cNvPr>
          <p:cNvSpPr>
            <a:spLocks noGrp="1"/>
          </p:cNvSpPr>
          <p:nvPr>
            <p:ph type="body" sz="quarter" idx="14"/>
          </p:nvPr>
        </p:nvSpPr>
        <p:spPr>
          <a:xfrm>
            <a:off x="305999" y="1259999"/>
            <a:ext cx="11581200" cy="575231"/>
          </a:xfrm>
        </p:spPr>
        <p:txBody>
          <a:bodyPr/>
          <a:lstStyle/>
          <a:p>
            <a:r>
              <a:rPr lang="en-GB" dirty="0"/>
              <a:t>Costs due to trade/tariff changes, political tension/instability and managing local regulatory compliance are the main international expansion challenges for leaders in Latin America.</a:t>
            </a:r>
          </a:p>
          <a:p>
            <a:r>
              <a:rPr lang="en-US" sz="1400" dirty="0">
                <a:solidFill>
                  <a:schemeClr val="tx1">
                    <a:lumMod val="60000"/>
                    <a:lumOff val="40000"/>
                  </a:schemeClr>
                </a:solidFill>
              </a:rPr>
              <a:t>Percent of respondents</a:t>
            </a:r>
          </a:p>
        </p:txBody>
      </p:sp>
      <p:sp>
        <p:nvSpPr>
          <p:cNvPr id="9" name="TextBox 8">
            <a:extLst>
              <a:ext uri="{FF2B5EF4-FFF2-40B4-BE49-F238E27FC236}">
                <a16:creationId xmlns:a16="http://schemas.microsoft.com/office/drawing/2014/main" id="{4A5A6186-8D76-81CB-5720-36996C574E9E}"/>
              </a:ext>
            </a:extLst>
          </p:cNvPr>
          <p:cNvSpPr txBox="1"/>
          <p:nvPr/>
        </p:nvSpPr>
        <p:spPr>
          <a:xfrm>
            <a:off x="438912" y="5801705"/>
            <a:ext cx="9939528" cy="400110"/>
          </a:xfrm>
          <a:prstGeom prst="rect">
            <a:avLst/>
          </a:prstGeom>
          <a:noFill/>
        </p:spPr>
        <p:txBody>
          <a:bodyPr wrap="square" rtlCol="0">
            <a:spAutoFit/>
          </a:bodyPr>
          <a:lstStyle/>
          <a:p>
            <a:r>
              <a:rPr lang="en-GB" sz="1000" i="1" dirty="0" err="1"/>
              <a:t>ExpChall</a:t>
            </a:r>
            <a:r>
              <a:rPr lang="en-GB" sz="1000" i="1" dirty="0"/>
              <a:t>. What are the biggest challenges you face in setting up operations in new countries?</a:t>
            </a:r>
          </a:p>
          <a:p>
            <a:r>
              <a:rPr lang="en-GB" sz="1000" i="1" dirty="0">
                <a:solidFill>
                  <a:schemeClr val="tx1">
                    <a:lumMod val="60000"/>
                    <a:lumOff val="40000"/>
                  </a:schemeClr>
                </a:solidFill>
              </a:rPr>
              <a:t>* 2025 wording was “Understanding local regulations and requirements” // ^ New option for 2026</a:t>
            </a:r>
            <a:endParaRPr lang="en-GB" sz="1000" i="1" dirty="0"/>
          </a:p>
        </p:txBody>
      </p:sp>
      <p:sp>
        <p:nvSpPr>
          <p:cNvPr id="12" name="Rectangle 11">
            <a:extLst>
              <a:ext uri="{FF2B5EF4-FFF2-40B4-BE49-F238E27FC236}">
                <a16:creationId xmlns:a16="http://schemas.microsoft.com/office/drawing/2014/main" id="{955C9CDC-CE9B-C2D5-E799-4F49AD4C5CCD}"/>
              </a:ext>
            </a:extLst>
          </p:cNvPr>
          <p:cNvSpPr/>
          <p:nvPr/>
        </p:nvSpPr>
        <p:spPr>
          <a:xfrm>
            <a:off x="551688" y="6229554"/>
            <a:ext cx="412003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u="sng" dirty="0">
                <a:solidFill>
                  <a:srgbClr val="FFFFFF"/>
                </a:solidFill>
                <a:latin typeface="Arial" panose="020B0604020202020204" pitchFamily="34" charset="0"/>
                <a:cs typeface="Arial" panose="020B0604020202020204" pitchFamily="34" charset="0"/>
              </a:rPr>
              <a:t>Planning int’l expansion</a:t>
            </a:r>
            <a:r>
              <a:rPr lang="en-GB" sz="1100" dirty="0">
                <a:solidFill>
                  <a:srgbClr val="FFFFFF"/>
                </a:solidFill>
                <a:latin typeface="Arial" panose="020B0604020202020204" pitchFamily="34" charset="0"/>
                <a:cs typeface="Arial" panose="020B0604020202020204" pitchFamily="34" charset="0"/>
              </a:rPr>
              <a:t>: Global, n=2533; Latin America, n=169</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284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5C65BD69-C88B-18EA-5202-34F5FA15865C}"/>
              </a:ext>
            </a:extLst>
          </p:cNvPr>
          <p:cNvSpPr>
            <a:spLocks noGrp="1"/>
          </p:cNvSpPr>
          <p:nvPr>
            <p:ph sz="quarter" idx="10"/>
          </p:nvPr>
        </p:nvSpPr>
        <p:spPr/>
        <p:txBody>
          <a:bodyPr vert="horz" lIns="0" tIns="0" rIns="0" bIns="0" numCol="2" spcCol="288000" rtlCol="0" anchor="t">
            <a:noAutofit/>
          </a:bodyPr>
          <a:lstStyle/>
          <a:p>
            <a:r>
              <a:rPr lang="en-GB" noProof="0"/>
              <a:t>Lorraine Hackett</a:t>
            </a:r>
          </a:p>
          <a:p>
            <a:pPr lvl="1"/>
            <a:r>
              <a:rPr lang="en-GB" noProof="0"/>
              <a:t>Group Chief Brand &amp; Communications Officer</a:t>
            </a:r>
            <a:endParaRPr lang="en-GB" noProof="0">
              <a:cs typeface="Arial"/>
            </a:endParaRPr>
          </a:p>
          <a:p>
            <a:pPr lvl="1"/>
            <a:endParaRPr lang="en-GB" noProof="0"/>
          </a:p>
          <a:p>
            <a:pPr lvl="1"/>
            <a:r>
              <a:rPr lang="en-GB" noProof="0">
                <a:hlinkClick r:id="rId3"/>
              </a:rPr>
              <a:t>Lorraine.Hackett@mazars.co.uk</a:t>
            </a:r>
            <a:r>
              <a:rPr lang="en-GB" noProof="0"/>
              <a:t> </a:t>
            </a:r>
            <a:endParaRPr lang="en-GB" noProof="0">
              <a:cs typeface="Arial"/>
            </a:endParaRPr>
          </a:p>
          <a:p>
            <a:pPr lvl="1"/>
            <a:endParaRPr lang="en-GB" noProof="0"/>
          </a:p>
          <a:p>
            <a:pPr lvl="1"/>
            <a:endParaRPr lang="en-GB" noProof="0"/>
          </a:p>
          <a:p>
            <a:pPr lvl="1"/>
            <a:endParaRPr lang="en-GB"/>
          </a:p>
          <a:p>
            <a:pPr lvl="1"/>
            <a:endParaRPr lang="en-GB" noProof="0"/>
          </a:p>
          <a:p>
            <a:pPr lvl="1"/>
            <a:endParaRPr lang="en-GB" noProof="0"/>
          </a:p>
          <a:p>
            <a:pPr lvl="1"/>
            <a:endParaRPr lang="en-GB"/>
          </a:p>
          <a:p>
            <a:pPr lvl="1"/>
            <a:endParaRPr lang="en-GB" noProof="0"/>
          </a:p>
          <a:p>
            <a:pPr lvl="1"/>
            <a:endParaRPr lang="en-GB" noProof="0"/>
          </a:p>
          <a:p>
            <a:pPr lvl="1"/>
            <a:endParaRPr lang="en-GB" noProof="0"/>
          </a:p>
          <a:p>
            <a:pPr lvl="1"/>
            <a:endParaRPr lang="en-GB" noProof="0"/>
          </a:p>
          <a:p>
            <a:pPr lvl="1"/>
            <a:endParaRPr lang="en-GB" noProof="0"/>
          </a:p>
          <a:p>
            <a:r>
              <a:rPr lang="en-GB" noProof="0"/>
              <a:t>Heather McMaster</a:t>
            </a:r>
            <a:endParaRPr lang="en-GB" noProof="0">
              <a:cs typeface="Arial"/>
            </a:endParaRPr>
          </a:p>
          <a:p>
            <a:pPr lvl="1"/>
            <a:r>
              <a:rPr lang="en-GB" noProof="0"/>
              <a:t>Group Head of PR &amp; Content</a:t>
            </a:r>
            <a:endParaRPr lang="en-GB" noProof="0">
              <a:cs typeface="Arial"/>
            </a:endParaRPr>
          </a:p>
          <a:p>
            <a:pPr lvl="1"/>
            <a:endParaRPr lang="en-GB" noProof="0"/>
          </a:p>
          <a:p>
            <a:pPr lvl="1"/>
            <a:r>
              <a:rPr lang="en-GB" noProof="0">
                <a:hlinkClick r:id="rId4"/>
              </a:rPr>
              <a:t>Heather.McMaster@mazars.co.uk</a:t>
            </a:r>
            <a:r>
              <a:rPr lang="en-GB" noProof="0"/>
              <a:t> </a:t>
            </a:r>
            <a:endParaRPr lang="en-GB" noProof="0">
              <a:cs typeface="Arial"/>
            </a:endParaRPr>
          </a:p>
          <a:p>
            <a:pPr lvl="1"/>
            <a:endParaRPr lang="en-GB" noProof="0">
              <a:cs typeface="Arial"/>
            </a:endParaRPr>
          </a:p>
          <a:p>
            <a:pPr lvl="1"/>
            <a:r>
              <a:rPr lang="en-GB" b="1">
                <a:cs typeface="Arial"/>
              </a:rPr>
              <a:t>Rosa Mejia Banks</a:t>
            </a:r>
          </a:p>
          <a:p>
            <a:pPr lvl="1"/>
            <a:r>
              <a:rPr lang="en-GB">
                <a:cs typeface="Arial"/>
              </a:rPr>
              <a:t>Group PR &amp; Content Officer</a:t>
            </a:r>
            <a:endParaRPr lang="en-US">
              <a:cs typeface="Arial"/>
            </a:endParaRPr>
          </a:p>
          <a:p>
            <a:pPr lvl="1"/>
            <a:endParaRPr lang="en-GB">
              <a:cs typeface="Arial"/>
            </a:endParaRPr>
          </a:p>
          <a:p>
            <a:pPr lvl="1"/>
            <a:r>
              <a:rPr lang="en-GB">
                <a:cs typeface="Arial"/>
                <a:hlinkClick r:id="rId4"/>
              </a:rPr>
              <a:t>Rosa.Mejia-Banks@mazars.co.uk</a:t>
            </a:r>
            <a:r>
              <a:rPr lang="en-GB">
                <a:cs typeface="Arial"/>
              </a:rPr>
              <a:t> </a:t>
            </a:r>
            <a:endParaRPr lang="en-GB"/>
          </a:p>
          <a:p>
            <a:pPr lvl="1"/>
            <a:endParaRPr lang="en-GB">
              <a:cs typeface="Arial"/>
            </a:endParaRPr>
          </a:p>
        </p:txBody>
      </p:sp>
    </p:spTree>
    <p:extLst>
      <p:ext uri="{BB962C8B-B14F-4D97-AF65-F5344CB8AC3E}">
        <p14:creationId xmlns:p14="http://schemas.microsoft.com/office/powerpoint/2010/main" val="41624774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27AD-D36E-463C-87A9-5D59885380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A224C0-FA8F-4FF9-0D15-941A028B4202}"/>
              </a:ext>
            </a:extLst>
          </p:cNvPr>
          <p:cNvSpPr>
            <a:spLocks noGrp="1"/>
          </p:cNvSpPr>
          <p:nvPr>
            <p:ph type="title"/>
          </p:nvPr>
        </p:nvSpPr>
        <p:spPr>
          <a:xfrm>
            <a:off x="305999" y="306000"/>
            <a:ext cx="8005793" cy="360000"/>
          </a:xfrm>
        </p:spPr>
        <p:txBody>
          <a:bodyPr/>
          <a:lstStyle/>
          <a:p>
            <a:r>
              <a:rPr lang="en-GB"/>
              <a:t>C-suite barometer 2026 soundbites filming</a:t>
            </a:r>
          </a:p>
        </p:txBody>
      </p:sp>
      <p:sp>
        <p:nvSpPr>
          <p:cNvPr id="16" name="Slide Number Placeholder 15">
            <a:extLst>
              <a:ext uri="{FF2B5EF4-FFF2-40B4-BE49-F238E27FC236}">
                <a16:creationId xmlns:a16="http://schemas.microsoft.com/office/drawing/2014/main" id="{6E794D89-1552-DEB8-7CA2-9A66C8926CD2}"/>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5</a:t>
            </a:fld>
            <a:endParaRPr lang="en-GB"/>
          </a:p>
        </p:txBody>
      </p:sp>
      <p:sp>
        <p:nvSpPr>
          <p:cNvPr id="7" name="Text Placeholder 6">
            <a:extLst>
              <a:ext uri="{FF2B5EF4-FFF2-40B4-BE49-F238E27FC236}">
                <a16:creationId xmlns:a16="http://schemas.microsoft.com/office/drawing/2014/main" id="{59A1849E-A98D-D207-3123-E0961D12B98A}"/>
              </a:ext>
            </a:extLst>
          </p:cNvPr>
          <p:cNvSpPr>
            <a:spLocks noGrp="1"/>
          </p:cNvSpPr>
          <p:nvPr>
            <p:ph type="body" sz="quarter" idx="13"/>
          </p:nvPr>
        </p:nvSpPr>
        <p:spPr>
          <a:xfrm>
            <a:off x="306000" y="673200"/>
            <a:ext cx="7407552" cy="360000"/>
          </a:xfrm>
        </p:spPr>
        <p:txBody>
          <a:bodyPr/>
          <a:lstStyle/>
          <a:p>
            <a:r>
              <a:rPr lang="en-US"/>
              <a:t>Global theme and supporting data</a:t>
            </a:r>
          </a:p>
        </p:txBody>
      </p:sp>
      <p:sp>
        <p:nvSpPr>
          <p:cNvPr id="17" name="Freeform: Shape 144">
            <a:extLst>
              <a:ext uri="{FF2B5EF4-FFF2-40B4-BE49-F238E27FC236}">
                <a16:creationId xmlns:a16="http://schemas.microsoft.com/office/drawing/2014/main" id="{AD68AD0F-4BFC-F18A-21EC-16BFFF1EC445}"/>
              </a:ext>
            </a:extLst>
          </p:cNvPr>
          <p:cNvSpPr/>
          <p:nvPr/>
        </p:nvSpPr>
        <p:spPr>
          <a:xfrm rot="18900000" flipH="1">
            <a:off x="5955559" y="3641552"/>
            <a:ext cx="10670" cy="10670"/>
          </a:xfrm>
          <a:custGeom>
            <a:avLst/>
            <a:gdLst>
              <a:gd name="connsiteX0" fmla="*/ 0 w 9258"/>
              <a:gd name="connsiteY0" fmla="*/ 0 h 9258"/>
              <a:gd name="connsiteX1" fmla="*/ 0 w 9258"/>
              <a:gd name="connsiteY1" fmla="*/ 9258 h 9258"/>
              <a:gd name="connsiteX2" fmla="*/ 9258 w 9258"/>
              <a:gd name="connsiteY2" fmla="*/ 0 h 9258"/>
              <a:gd name="connsiteX3" fmla="*/ 0 w 9258"/>
              <a:gd name="connsiteY3" fmla="*/ 0 h 9258"/>
            </a:gdLst>
            <a:ahLst/>
            <a:cxnLst>
              <a:cxn ang="0">
                <a:pos x="connsiteX0" y="connsiteY0"/>
              </a:cxn>
              <a:cxn ang="0">
                <a:pos x="connsiteX1" y="connsiteY1"/>
              </a:cxn>
              <a:cxn ang="0">
                <a:pos x="connsiteX2" y="connsiteY2"/>
              </a:cxn>
              <a:cxn ang="0">
                <a:pos x="connsiteX3" y="connsiteY3"/>
              </a:cxn>
            </a:cxnLst>
            <a:rect l="l" t="t" r="r" b="b"/>
            <a:pathLst>
              <a:path w="9258" h="9258">
                <a:moveTo>
                  <a:pt x="0" y="0"/>
                </a:moveTo>
                <a:lnTo>
                  <a:pt x="0" y="9258"/>
                </a:lnTo>
                <a:lnTo>
                  <a:pt x="9258" y="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8" name="Oval 17">
            <a:extLst>
              <a:ext uri="{FF2B5EF4-FFF2-40B4-BE49-F238E27FC236}">
                <a16:creationId xmlns:a16="http://schemas.microsoft.com/office/drawing/2014/main" id="{245CEE73-1F5C-754C-AE1E-5C3C6C2CB2FA}"/>
              </a:ext>
            </a:extLst>
          </p:cNvPr>
          <p:cNvSpPr>
            <a:spLocks noGrp="1" noRot="1" noMove="1" noResize="1" noEditPoints="1" noAdjustHandles="1" noChangeArrowheads="1" noChangeShapeType="1"/>
          </p:cNvSpPr>
          <p:nvPr/>
        </p:nvSpPr>
        <p:spPr>
          <a:xfrm>
            <a:off x="4994063" y="2757958"/>
            <a:ext cx="1912668" cy="1912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8" name="Group 7">
            <a:extLst>
              <a:ext uri="{FF2B5EF4-FFF2-40B4-BE49-F238E27FC236}">
                <a16:creationId xmlns:a16="http://schemas.microsoft.com/office/drawing/2014/main" id="{6EFE7BBC-D38A-E8B9-F0AE-D1EC41CC0721}"/>
              </a:ext>
            </a:extLst>
          </p:cNvPr>
          <p:cNvGrpSpPr/>
          <p:nvPr/>
        </p:nvGrpSpPr>
        <p:grpSpPr>
          <a:xfrm>
            <a:off x="3863658" y="1663960"/>
            <a:ext cx="7866091" cy="4287509"/>
            <a:chOff x="1126718" y="1785178"/>
            <a:chExt cx="7866091" cy="4287509"/>
          </a:xfrm>
        </p:grpSpPr>
        <p:sp>
          <p:nvSpPr>
            <p:cNvPr id="12" name="Oval 11">
              <a:extLst>
                <a:ext uri="{FF2B5EF4-FFF2-40B4-BE49-F238E27FC236}">
                  <a16:creationId xmlns:a16="http://schemas.microsoft.com/office/drawing/2014/main" id="{8FA213D8-4FD4-61A2-1F2C-07A27D061138}"/>
                </a:ext>
              </a:extLst>
            </p:cNvPr>
            <p:cNvSpPr/>
            <p:nvPr/>
          </p:nvSpPr>
          <p:spPr>
            <a:xfrm>
              <a:off x="3869453" y="2766296"/>
              <a:ext cx="2294237" cy="229423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3" name="Oval 12">
              <a:extLst>
                <a:ext uri="{FF2B5EF4-FFF2-40B4-BE49-F238E27FC236}">
                  <a16:creationId xmlns:a16="http://schemas.microsoft.com/office/drawing/2014/main" id="{F63819FA-A05D-3ED2-BFDF-D70106BFA02A}"/>
                </a:ext>
              </a:extLst>
            </p:cNvPr>
            <p:cNvSpPr/>
            <p:nvPr/>
          </p:nvSpPr>
          <p:spPr>
            <a:xfrm>
              <a:off x="3644089" y="2540931"/>
              <a:ext cx="2744967" cy="2744965"/>
            </a:xfrm>
            <a:prstGeom prst="ellipse">
              <a:avLst/>
            </a:prstGeom>
            <a:noFill/>
            <a:ln cap="rnd">
              <a:solidFill>
                <a:schemeClr val="tx1">
                  <a:lumMod val="65000"/>
                  <a:lumOff val="3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30" name="TextBox 58">
              <a:extLst>
                <a:ext uri="{FF2B5EF4-FFF2-40B4-BE49-F238E27FC236}">
                  <a16:creationId xmlns:a16="http://schemas.microsoft.com/office/drawing/2014/main" id="{C08A2B1B-B8D5-6E61-0B47-D247D7A37394}"/>
                </a:ext>
              </a:extLst>
            </p:cNvPr>
            <p:cNvSpPr txBox="1"/>
            <p:nvPr/>
          </p:nvSpPr>
          <p:spPr>
            <a:xfrm flipH="1">
              <a:off x="6091555" y="2319457"/>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#1 strategic priority: transformation through IT/tech</a:t>
              </a:r>
              <a:endParaRPr lang="en-US" sz="1100">
                <a:ea typeface="Calibri Light" charset="0"/>
                <a:cs typeface="Segoe UI" panose="020B0502040204020203" pitchFamily="34" charset="0"/>
              </a:endParaRPr>
            </a:p>
          </p:txBody>
        </p:sp>
        <p:sp>
          <p:nvSpPr>
            <p:cNvPr id="62" name="TextBox 120">
              <a:extLst>
                <a:ext uri="{FF2B5EF4-FFF2-40B4-BE49-F238E27FC236}">
                  <a16:creationId xmlns:a16="http://schemas.microsoft.com/office/drawing/2014/main" id="{A4487E30-9EF2-BCEA-17CE-968E7AF65405}"/>
                </a:ext>
              </a:extLst>
            </p:cNvPr>
            <p:cNvSpPr txBox="1"/>
            <p:nvPr/>
          </p:nvSpPr>
          <p:spPr>
            <a:xfrm flipH="1">
              <a:off x="4431629" y="3498866"/>
              <a:ext cx="1190881" cy="819016"/>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600" b="1" kern="0">
                  <a:solidFill>
                    <a:schemeClr val="tx2"/>
                  </a:solidFill>
                  <a:ea typeface="Calibri Light" charset="0"/>
                  <a:cs typeface="Segoe UI" panose="020B0502040204020203" pitchFamily="34" charset="0"/>
                </a:rPr>
                <a:t>Adapting in uncertainty</a:t>
              </a:r>
              <a:endParaRPr lang="en-US" sz="1600" b="1">
                <a:solidFill>
                  <a:schemeClr val="tx2"/>
                </a:solidFill>
                <a:ea typeface="Calibri Light" charset="0"/>
                <a:cs typeface="Segoe UI" panose="020B0502040204020203" pitchFamily="34" charset="0"/>
              </a:endParaRPr>
            </a:p>
          </p:txBody>
        </p:sp>
        <p:sp>
          <p:nvSpPr>
            <p:cNvPr id="14" name="TextBox 58">
              <a:extLst>
                <a:ext uri="{FF2B5EF4-FFF2-40B4-BE49-F238E27FC236}">
                  <a16:creationId xmlns:a16="http://schemas.microsoft.com/office/drawing/2014/main" id="{40ED84D0-FEED-E625-CC53-1614E7A6C2B7}"/>
                </a:ext>
              </a:extLst>
            </p:cNvPr>
            <p:cNvSpPr txBox="1"/>
            <p:nvPr/>
          </p:nvSpPr>
          <p:spPr>
            <a:xfrm flipH="1">
              <a:off x="6841464" y="3140710"/>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#2 strategic priority: adapting to competition and tariffs</a:t>
              </a:r>
              <a:endParaRPr lang="en-US" sz="1100">
                <a:ea typeface="Calibri Light" charset="0"/>
                <a:cs typeface="Segoe UI" panose="020B0502040204020203" pitchFamily="34" charset="0"/>
              </a:endParaRPr>
            </a:p>
          </p:txBody>
        </p:sp>
        <p:sp>
          <p:nvSpPr>
            <p:cNvPr id="15" name="TextBox 58">
              <a:extLst>
                <a:ext uri="{FF2B5EF4-FFF2-40B4-BE49-F238E27FC236}">
                  <a16:creationId xmlns:a16="http://schemas.microsoft.com/office/drawing/2014/main" id="{8B70F1E0-396B-A49C-CE6B-66734D3B2132}"/>
                </a:ext>
              </a:extLst>
            </p:cNvPr>
            <p:cNvSpPr txBox="1"/>
            <p:nvPr/>
          </p:nvSpPr>
          <p:spPr>
            <a:xfrm flipH="1">
              <a:off x="1216536" y="3088182"/>
              <a:ext cx="2075897"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Sources of growth: organic now flat with PE and JV considerations</a:t>
              </a:r>
              <a:endParaRPr lang="en-US" sz="1100">
                <a:ea typeface="Calibri Light" charset="0"/>
                <a:cs typeface="Segoe UI" panose="020B0502040204020203" pitchFamily="34" charset="0"/>
              </a:endParaRPr>
            </a:p>
          </p:txBody>
        </p:sp>
        <p:sp>
          <p:nvSpPr>
            <p:cNvPr id="36" name="TextBox 58">
              <a:extLst>
                <a:ext uri="{FF2B5EF4-FFF2-40B4-BE49-F238E27FC236}">
                  <a16:creationId xmlns:a16="http://schemas.microsoft.com/office/drawing/2014/main" id="{64BC7F40-4194-4113-6D32-8BAF85573947}"/>
                </a:ext>
              </a:extLst>
            </p:cNvPr>
            <p:cNvSpPr txBox="1"/>
            <p:nvPr/>
          </p:nvSpPr>
          <p:spPr>
            <a:xfrm flipH="1">
              <a:off x="7146068" y="3835508"/>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#4 strategic priority: revising talent strategies</a:t>
              </a:r>
              <a:endParaRPr lang="en-US" sz="1100">
                <a:ea typeface="Calibri Light" charset="0"/>
                <a:cs typeface="Segoe UI" panose="020B0502040204020203" pitchFamily="34" charset="0"/>
              </a:endParaRPr>
            </a:p>
          </p:txBody>
        </p:sp>
        <p:sp>
          <p:nvSpPr>
            <p:cNvPr id="38" name="TextBox 58">
              <a:extLst>
                <a:ext uri="{FF2B5EF4-FFF2-40B4-BE49-F238E27FC236}">
                  <a16:creationId xmlns:a16="http://schemas.microsoft.com/office/drawing/2014/main" id="{FDE17C72-6CBB-8926-2961-121283B71B27}"/>
                </a:ext>
              </a:extLst>
            </p:cNvPr>
            <p:cNvSpPr txBox="1"/>
            <p:nvPr/>
          </p:nvSpPr>
          <p:spPr>
            <a:xfrm flipH="1">
              <a:off x="6511952" y="4492839"/>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#5 strategic priority: new products and services</a:t>
              </a:r>
              <a:endParaRPr lang="en-US" sz="1100">
                <a:ea typeface="Calibri Light" charset="0"/>
                <a:cs typeface="Segoe UI" panose="020B0502040204020203" pitchFamily="34" charset="0"/>
              </a:endParaRPr>
            </a:p>
          </p:txBody>
        </p:sp>
        <p:sp>
          <p:nvSpPr>
            <p:cNvPr id="39" name="TextBox 58">
              <a:extLst>
                <a:ext uri="{FF2B5EF4-FFF2-40B4-BE49-F238E27FC236}">
                  <a16:creationId xmlns:a16="http://schemas.microsoft.com/office/drawing/2014/main" id="{B3E7FA23-4343-EB94-CE2F-46794F57D753}"/>
                </a:ext>
              </a:extLst>
            </p:cNvPr>
            <p:cNvSpPr txBox="1"/>
            <p:nvPr/>
          </p:nvSpPr>
          <p:spPr>
            <a:xfrm flipH="1">
              <a:off x="1674452" y="4498678"/>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¾ of businesses have a tech transformation strategy</a:t>
              </a:r>
              <a:endParaRPr lang="en-US" sz="1100">
                <a:ea typeface="Calibri Light" charset="0"/>
                <a:cs typeface="Segoe UI" panose="020B0502040204020203" pitchFamily="34" charset="0"/>
              </a:endParaRPr>
            </a:p>
          </p:txBody>
        </p:sp>
        <p:sp>
          <p:nvSpPr>
            <p:cNvPr id="40" name="TextBox 58">
              <a:extLst>
                <a:ext uri="{FF2B5EF4-FFF2-40B4-BE49-F238E27FC236}">
                  <a16:creationId xmlns:a16="http://schemas.microsoft.com/office/drawing/2014/main" id="{9CABB9C9-CA19-D5B2-938F-933A9395EA9C}"/>
                </a:ext>
              </a:extLst>
            </p:cNvPr>
            <p:cNvSpPr txBox="1"/>
            <p:nvPr/>
          </p:nvSpPr>
          <p:spPr>
            <a:xfrm flipH="1">
              <a:off x="2059230" y="2301391"/>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#3 factor with biggest impact on businesses: Operational agility – up 2 places </a:t>
              </a:r>
              <a:endParaRPr lang="en-US" sz="1100">
                <a:ea typeface="Calibri Light" charset="0"/>
                <a:cs typeface="Segoe UI" panose="020B0502040204020203" pitchFamily="34" charset="0"/>
              </a:endParaRPr>
            </a:p>
          </p:txBody>
        </p:sp>
        <p:sp>
          <p:nvSpPr>
            <p:cNvPr id="41" name="TextBox 58">
              <a:extLst>
                <a:ext uri="{FF2B5EF4-FFF2-40B4-BE49-F238E27FC236}">
                  <a16:creationId xmlns:a16="http://schemas.microsoft.com/office/drawing/2014/main" id="{D5AF9F17-7089-7F8E-B195-C4FB30796C74}"/>
                </a:ext>
              </a:extLst>
            </p:cNvPr>
            <p:cNvSpPr txBox="1"/>
            <p:nvPr/>
          </p:nvSpPr>
          <p:spPr>
            <a:xfrm flipH="1">
              <a:off x="1126718" y="3835508"/>
              <a:ext cx="197619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Operational agility is also top 5 investment for transformation</a:t>
              </a:r>
              <a:endParaRPr lang="en-US" sz="1100">
                <a:ea typeface="Calibri Light" charset="0"/>
                <a:cs typeface="Segoe UI" panose="020B0502040204020203" pitchFamily="34" charset="0"/>
              </a:endParaRPr>
            </a:p>
          </p:txBody>
        </p:sp>
        <p:sp>
          <p:nvSpPr>
            <p:cNvPr id="42" name="TextBox 58">
              <a:extLst>
                <a:ext uri="{FF2B5EF4-FFF2-40B4-BE49-F238E27FC236}">
                  <a16:creationId xmlns:a16="http://schemas.microsoft.com/office/drawing/2014/main" id="{F07E7C24-E55B-AA96-43A9-57783C1CFE55}"/>
                </a:ext>
              </a:extLst>
            </p:cNvPr>
            <p:cNvSpPr txBox="1"/>
            <p:nvPr/>
          </p:nvSpPr>
          <p:spPr>
            <a:xfrm flipH="1">
              <a:off x="5794053" y="5151890"/>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Barriers to achieving transformation success have shifted</a:t>
              </a:r>
              <a:endParaRPr lang="en-US" sz="1100">
                <a:ea typeface="Calibri Light" charset="0"/>
                <a:cs typeface="Segoe UI" panose="020B0502040204020203" pitchFamily="34" charset="0"/>
              </a:endParaRPr>
            </a:p>
          </p:txBody>
        </p:sp>
        <p:sp>
          <p:nvSpPr>
            <p:cNvPr id="43" name="TextBox 58">
              <a:extLst>
                <a:ext uri="{FF2B5EF4-FFF2-40B4-BE49-F238E27FC236}">
                  <a16:creationId xmlns:a16="http://schemas.microsoft.com/office/drawing/2014/main" id="{6FDFA406-5E85-76D3-48F1-B4FC9C177943}"/>
                </a:ext>
              </a:extLst>
            </p:cNvPr>
            <p:cNvSpPr txBox="1"/>
            <p:nvPr/>
          </p:nvSpPr>
          <p:spPr>
            <a:xfrm flipH="1">
              <a:off x="4119519" y="5663179"/>
              <a:ext cx="1846741"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AI is now both creating and replacing jobs</a:t>
              </a:r>
              <a:endParaRPr lang="en-US" sz="1100">
                <a:ea typeface="Calibri Light" charset="0"/>
                <a:cs typeface="Segoe UI" panose="020B0502040204020203" pitchFamily="34" charset="0"/>
              </a:endParaRPr>
            </a:p>
          </p:txBody>
        </p:sp>
        <p:sp>
          <p:nvSpPr>
            <p:cNvPr id="44" name="TextBox 58">
              <a:extLst>
                <a:ext uri="{FF2B5EF4-FFF2-40B4-BE49-F238E27FC236}">
                  <a16:creationId xmlns:a16="http://schemas.microsoft.com/office/drawing/2014/main" id="{10DDBCD7-BBEA-2E22-4722-B46626F0E159}"/>
                </a:ext>
              </a:extLst>
            </p:cNvPr>
            <p:cNvSpPr txBox="1"/>
            <p:nvPr/>
          </p:nvSpPr>
          <p:spPr>
            <a:xfrm flipH="1">
              <a:off x="2138364" y="5150931"/>
              <a:ext cx="1939696"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80% leaders have restructured teams in the last two years to support AI</a:t>
              </a:r>
              <a:endParaRPr lang="en-US" sz="1100">
                <a:ea typeface="Calibri Light" charset="0"/>
                <a:cs typeface="Segoe UI" panose="020B0502040204020203" pitchFamily="34" charset="0"/>
              </a:endParaRPr>
            </a:p>
          </p:txBody>
        </p:sp>
        <p:sp>
          <p:nvSpPr>
            <p:cNvPr id="45" name="TextBox 58">
              <a:extLst>
                <a:ext uri="{FF2B5EF4-FFF2-40B4-BE49-F238E27FC236}">
                  <a16:creationId xmlns:a16="http://schemas.microsoft.com/office/drawing/2014/main" id="{ED155FD3-2096-1E93-D8ED-DE0658BD82D2}"/>
                </a:ext>
              </a:extLst>
            </p:cNvPr>
            <p:cNvSpPr txBox="1"/>
            <p:nvPr/>
          </p:nvSpPr>
          <p:spPr>
            <a:xfrm flipH="1">
              <a:off x="3940399" y="1785178"/>
              <a:ext cx="2173339" cy="409508"/>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100" kern="0">
                  <a:ea typeface="Calibri Light" charset="0"/>
                  <a:cs typeface="Segoe UI" panose="020B0502040204020203" pitchFamily="34" charset="0"/>
                </a:rPr>
                <a:t>All of the top ten strategic priorities of C-suite focus on adapting and reflect a change</a:t>
              </a:r>
              <a:endParaRPr lang="en-US" sz="1100">
                <a:ea typeface="Calibri Light" charset="0"/>
                <a:cs typeface="Segoe UI" panose="020B0502040204020203" pitchFamily="34" charset="0"/>
              </a:endParaRPr>
            </a:p>
          </p:txBody>
        </p:sp>
      </p:grpSp>
      <p:grpSp>
        <p:nvGrpSpPr>
          <p:cNvPr id="2" name="Group 1">
            <a:extLst>
              <a:ext uri="{FF2B5EF4-FFF2-40B4-BE49-F238E27FC236}">
                <a16:creationId xmlns:a16="http://schemas.microsoft.com/office/drawing/2014/main" id="{690595B8-8730-4695-84C1-CC243BA1A82A}"/>
              </a:ext>
            </a:extLst>
          </p:cNvPr>
          <p:cNvGrpSpPr/>
          <p:nvPr/>
        </p:nvGrpSpPr>
        <p:grpSpPr>
          <a:xfrm>
            <a:off x="300037" y="1326006"/>
            <a:ext cx="3301783" cy="4670499"/>
            <a:chOff x="8636733" y="2327202"/>
            <a:chExt cx="2505795" cy="3544543"/>
          </a:xfrm>
        </p:grpSpPr>
        <p:pic>
          <p:nvPicPr>
            <p:cNvPr id="3" name="Picture 2">
              <a:extLst>
                <a:ext uri="{FF2B5EF4-FFF2-40B4-BE49-F238E27FC236}">
                  <a16:creationId xmlns:a16="http://schemas.microsoft.com/office/drawing/2014/main" id="{6D2688E3-E45E-DF14-B354-C1D2151A67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6733" y="2327202"/>
              <a:ext cx="2505795" cy="35445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5C1BE9-3AF1-1007-12E9-4E3BEC19A579}"/>
                </a:ext>
              </a:extLst>
            </p:cNvPr>
            <p:cNvSpPr txBox="1"/>
            <p:nvPr/>
          </p:nvSpPr>
          <p:spPr>
            <a:xfrm>
              <a:off x="8775385" y="5469391"/>
              <a:ext cx="1205417" cy="210221"/>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chemeClr val="bg1"/>
                  </a:solidFill>
                </a:rPr>
                <a:t>Coming soon </a:t>
              </a:r>
              <a:endParaRPr lang="en-GB" sz="1600">
                <a:solidFill>
                  <a:schemeClr val="bg1"/>
                </a:solidFill>
              </a:endParaRPr>
            </a:p>
          </p:txBody>
        </p:sp>
      </p:grpSp>
    </p:spTree>
    <p:extLst>
      <p:ext uri="{BB962C8B-B14F-4D97-AF65-F5344CB8AC3E}">
        <p14:creationId xmlns:p14="http://schemas.microsoft.com/office/powerpoint/2010/main" val="6008032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1BC8-0E96-65DD-8385-3EE35FBAA69B}"/>
              </a:ext>
            </a:extLst>
          </p:cNvPr>
          <p:cNvSpPr>
            <a:spLocks noGrp="1"/>
          </p:cNvSpPr>
          <p:nvPr>
            <p:ph type="title"/>
          </p:nvPr>
        </p:nvSpPr>
        <p:spPr>
          <a:xfrm>
            <a:off x="305999" y="306000"/>
            <a:ext cx="9341435" cy="360000"/>
          </a:xfrm>
        </p:spPr>
        <p:txBody>
          <a:bodyPr/>
          <a:lstStyle/>
          <a:p>
            <a:r>
              <a:rPr lang="en-GB"/>
              <a:t>C-suite barometer: outlook 2026</a:t>
            </a:r>
          </a:p>
        </p:txBody>
      </p:sp>
      <p:sp>
        <p:nvSpPr>
          <p:cNvPr id="3" name="Text Placeholder 2">
            <a:extLst>
              <a:ext uri="{FF2B5EF4-FFF2-40B4-BE49-F238E27FC236}">
                <a16:creationId xmlns:a16="http://schemas.microsoft.com/office/drawing/2014/main" id="{91F40C73-7BE7-0821-30A0-82B704F2D09A}"/>
              </a:ext>
            </a:extLst>
          </p:cNvPr>
          <p:cNvSpPr>
            <a:spLocks noGrp="1"/>
          </p:cNvSpPr>
          <p:nvPr>
            <p:ph type="body" sz="quarter" idx="13"/>
          </p:nvPr>
        </p:nvSpPr>
        <p:spPr>
          <a:xfrm>
            <a:off x="306000" y="673200"/>
            <a:ext cx="11568904" cy="360000"/>
          </a:xfrm>
        </p:spPr>
        <p:txBody>
          <a:bodyPr/>
          <a:lstStyle/>
          <a:p>
            <a:r>
              <a:rPr lang="en-GB"/>
              <a:t>Key messages</a:t>
            </a:r>
          </a:p>
        </p:txBody>
      </p:sp>
      <p:sp>
        <p:nvSpPr>
          <p:cNvPr id="4" name="Text Placeholder 3">
            <a:extLst>
              <a:ext uri="{FF2B5EF4-FFF2-40B4-BE49-F238E27FC236}">
                <a16:creationId xmlns:a16="http://schemas.microsoft.com/office/drawing/2014/main" id="{37D5F98E-57CE-CC75-CC3A-DE6327AF8AD3}"/>
              </a:ext>
            </a:extLst>
          </p:cNvPr>
          <p:cNvSpPr>
            <a:spLocks noGrp="1"/>
          </p:cNvSpPr>
          <p:nvPr>
            <p:ph type="body" sz="quarter" idx="14"/>
          </p:nvPr>
        </p:nvSpPr>
        <p:spPr>
          <a:xfrm>
            <a:off x="305999" y="4693819"/>
            <a:ext cx="3455969" cy="334800"/>
          </a:xfrm>
        </p:spPr>
        <p:txBody>
          <a:bodyPr vert="horz" lIns="0" tIns="0" rIns="0" bIns="0" rtlCol="0" anchor="t">
            <a:noAutofit/>
          </a:bodyPr>
          <a:lstStyle/>
          <a:p>
            <a:r>
              <a:rPr lang="en-GB" sz="1200" b="1">
                <a:solidFill>
                  <a:schemeClr val="tx1"/>
                </a:solidFill>
              </a:rPr>
              <a:t>Transformation through technology</a:t>
            </a:r>
          </a:p>
        </p:txBody>
      </p:sp>
      <p:sp>
        <p:nvSpPr>
          <p:cNvPr id="5" name="Content Placeholder 4">
            <a:extLst>
              <a:ext uri="{FF2B5EF4-FFF2-40B4-BE49-F238E27FC236}">
                <a16:creationId xmlns:a16="http://schemas.microsoft.com/office/drawing/2014/main" id="{5C223B24-1EB4-0A4B-26C0-DBD8EDC6467C}"/>
              </a:ext>
            </a:extLst>
          </p:cNvPr>
          <p:cNvSpPr>
            <a:spLocks noGrp="1"/>
          </p:cNvSpPr>
          <p:nvPr>
            <p:ph sz="quarter" idx="15"/>
          </p:nvPr>
        </p:nvSpPr>
        <p:spPr>
          <a:xfrm>
            <a:off x="305999" y="4960894"/>
            <a:ext cx="3455969" cy="1306681"/>
          </a:xfrm>
        </p:spPr>
        <p:txBody>
          <a:bodyPr/>
          <a:lstStyle/>
          <a:p>
            <a:pPr marL="0" indent="0">
              <a:buNone/>
            </a:pPr>
            <a:r>
              <a:rPr lang="en-GB" sz="1050" dirty="0"/>
              <a:t>AI is at the top of every C-suite agenda, but this is, and should be, part of a broader agenda to transform business through technology. </a:t>
            </a:r>
          </a:p>
          <a:p>
            <a:pPr marL="0" indent="0">
              <a:buNone/>
            </a:pPr>
            <a:r>
              <a:rPr lang="en-GB" sz="1050" dirty="0"/>
              <a:t>Data analytics and automation are ongoing revolutions, and underpinning the entire transition is an ever-present requirement for security. </a:t>
            </a:r>
          </a:p>
        </p:txBody>
      </p:sp>
      <p:sp>
        <p:nvSpPr>
          <p:cNvPr id="10" name="Slide Number Placeholder 9">
            <a:extLst>
              <a:ext uri="{FF2B5EF4-FFF2-40B4-BE49-F238E27FC236}">
                <a16:creationId xmlns:a16="http://schemas.microsoft.com/office/drawing/2014/main" id="{A66C2D4B-FF2F-F8A6-8559-6547DDD1ECB9}"/>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GB" sz="1000" b="0" i="0" u="none" strike="noStrike" kern="1200" cap="none" spc="0" normalizeH="0" baseline="0" noProof="0" smtClean="0">
                <a:ln>
                  <a:noFill/>
                </a:ln>
                <a:solidFill>
                  <a:srgbClr val="464B4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464B4B"/>
              </a:solidFill>
              <a:effectLst/>
              <a:uLnTx/>
              <a:uFillTx/>
              <a:latin typeface="Arial"/>
              <a:ea typeface="+mn-ea"/>
              <a:cs typeface="+mn-cs"/>
            </a:endParaRPr>
          </a:p>
        </p:txBody>
      </p:sp>
      <p:sp>
        <p:nvSpPr>
          <p:cNvPr id="15" name="Text Placeholder 14">
            <a:extLst>
              <a:ext uri="{FF2B5EF4-FFF2-40B4-BE49-F238E27FC236}">
                <a16:creationId xmlns:a16="http://schemas.microsoft.com/office/drawing/2014/main" id="{8B439664-1DE0-F6B1-FA89-42FD2BEC9B19}"/>
              </a:ext>
            </a:extLst>
          </p:cNvPr>
          <p:cNvSpPr>
            <a:spLocks noGrp="1"/>
          </p:cNvSpPr>
          <p:nvPr>
            <p:ph type="body" sz="quarter" idx="23"/>
          </p:nvPr>
        </p:nvSpPr>
        <p:spPr>
          <a:xfrm>
            <a:off x="1387011" y="1260000"/>
            <a:ext cx="10490663" cy="932624"/>
          </a:xfrm>
          <a:solidFill>
            <a:schemeClr val="accent6"/>
          </a:solidFill>
          <a:ln w="12700">
            <a:noFill/>
          </a:ln>
        </p:spPr>
        <p:txBody>
          <a:bodyPr vert="horz" wrap="square" lIns="0" tIns="36000" rIns="36000" bIns="0" rtlCol="0" anchor="t">
            <a:noAutofit/>
          </a:bodyPr>
          <a:lstStyle/>
          <a:p>
            <a:pPr marL="92075">
              <a:lnSpc>
                <a:spcPct val="100000"/>
              </a:lnSpc>
              <a:spcAft>
                <a:spcPts val="0"/>
              </a:spcAft>
            </a:pPr>
            <a:r>
              <a:rPr lang="en-GB" sz="1050">
                <a:solidFill>
                  <a:schemeClr val="bg1"/>
                </a:solidFill>
              </a:rPr>
              <a:t>Uncertainty is now the norm. It is the backdrop against which strategic decisions are made, shaped by economic shifts and influenced by rapid advancements in technology.</a:t>
            </a:r>
            <a:br>
              <a:rPr lang="en-GB" sz="1050"/>
            </a:br>
            <a:br>
              <a:rPr lang="en-GB" sz="1050"/>
            </a:br>
            <a:r>
              <a:rPr lang="en-GB" sz="1050">
                <a:solidFill>
                  <a:schemeClr val="bg1"/>
                </a:solidFill>
              </a:rPr>
              <a:t>The results that have emerged in this year’s barometer reveal little hesitation from leaders. They are revising their approach and accelerating plans with significant investments. </a:t>
            </a:r>
            <a:br>
              <a:rPr lang="en-GB" sz="1050"/>
            </a:br>
            <a:r>
              <a:rPr lang="en-GB" sz="1050">
                <a:solidFill>
                  <a:schemeClr val="bg1"/>
                </a:solidFill>
              </a:rPr>
              <a:t>Adaptability will not only be a competitive edge but the currency for thriving strategies and growth as we head confidently into 2026. </a:t>
            </a:r>
          </a:p>
        </p:txBody>
      </p:sp>
      <p:sp>
        <p:nvSpPr>
          <p:cNvPr id="28" name="Text Placeholder 14">
            <a:extLst>
              <a:ext uri="{FF2B5EF4-FFF2-40B4-BE49-F238E27FC236}">
                <a16:creationId xmlns:a16="http://schemas.microsoft.com/office/drawing/2014/main" id="{125895A9-5C44-A516-3C59-F3C6615ACEA0}"/>
              </a:ext>
            </a:extLst>
          </p:cNvPr>
          <p:cNvSpPr txBox="1">
            <a:spLocks/>
          </p:cNvSpPr>
          <p:nvPr/>
        </p:nvSpPr>
        <p:spPr>
          <a:xfrm>
            <a:off x="1384242" y="3681028"/>
            <a:ext cx="10490662" cy="446286"/>
          </a:xfrm>
          <a:prstGeom prst="rect">
            <a:avLst/>
          </a:prstGeom>
          <a:solidFill>
            <a:schemeClr val="accent6"/>
          </a:solidFill>
          <a:ln>
            <a:noFill/>
          </a:ln>
        </p:spPr>
        <p:txBody>
          <a:bodyPr vert="horz" wrap="square" lIns="0" tIns="36000" rIns="3600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1"/>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r>
              <a:rPr lang="en-GB" sz="1050" dirty="0">
                <a:solidFill>
                  <a:schemeClr val="bg1"/>
                </a:solidFill>
              </a:rPr>
              <a:t>Technology transformation remains the ultimate priority for C-suite executives, but it’s only part of the strategy. As businesses pursue growth, they must pair innovation with adjustable plans to pursue international expansion, tackle intensifying competition, and overcome mounting tariff pressures. </a:t>
            </a:r>
          </a:p>
          <a:p>
            <a:pPr marL="92075"/>
            <a:endParaRPr lang="en-GB" sz="1050" dirty="0">
              <a:solidFill>
                <a:srgbClr val="FFFFFF"/>
              </a:solidFill>
              <a:latin typeface="Arial"/>
            </a:endParaRPr>
          </a:p>
        </p:txBody>
      </p:sp>
      <p:sp>
        <p:nvSpPr>
          <p:cNvPr id="29" name="Text Placeholder 3">
            <a:extLst>
              <a:ext uri="{FF2B5EF4-FFF2-40B4-BE49-F238E27FC236}">
                <a16:creationId xmlns:a16="http://schemas.microsoft.com/office/drawing/2014/main" id="{8D947A8B-BA95-DCF2-C2EA-B383F7A02356}"/>
              </a:ext>
            </a:extLst>
          </p:cNvPr>
          <p:cNvSpPr txBox="1">
            <a:spLocks/>
          </p:cNvSpPr>
          <p:nvPr/>
        </p:nvSpPr>
        <p:spPr>
          <a:xfrm>
            <a:off x="300037" y="1256136"/>
            <a:ext cx="1002628" cy="932623"/>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Adapting in uncertainty</a:t>
            </a:r>
          </a:p>
        </p:txBody>
      </p:sp>
      <p:sp>
        <p:nvSpPr>
          <p:cNvPr id="30" name="Text Placeholder 3">
            <a:extLst>
              <a:ext uri="{FF2B5EF4-FFF2-40B4-BE49-F238E27FC236}">
                <a16:creationId xmlns:a16="http://schemas.microsoft.com/office/drawing/2014/main" id="{2DE4E2DA-6303-BE19-5336-74EEF454505A}"/>
              </a:ext>
            </a:extLst>
          </p:cNvPr>
          <p:cNvSpPr txBox="1">
            <a:spLocks/>
          </p:cNvSpPr>
          <p:nvPr/>
        </p:nvSpPr>
        <p:spPr>
          <a:xfrm>
            <a:off x="297268" y="2883246"/>
            <a:ext cx="1011699" cy="742226"/>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Growth</a:t>
            </a:r>
          </a:p>
        </p:txBody>
      </p:sp>
      <p:sp>
        <p:nvSpPr>
          <p:cNvPr id="31" name="Text Placeholder 3">
            <a:extLst>
              <a:ext uri="{FF2B5EF4-FFF2-40B4-BE49-F238E27FC236}">
                <a16:creationId xmlns:a16="http://schemas.microsoft.com/office/drawing/2014/main" id="{21BE0E3C-79A9-6EC6-5F10-52F63B0FC349}"/>
              </a:ext>
            </a:extLst>
          </p:cNvPr>
          <p:cNvSpPr txBox="1">
            <a:spLocks/>
          </p:cNvSpPr>
          <p:nvPr/>
        </p:nvSpPr>
        <p:spPr>
          <a:xfrm>
            <a:off x="297268" y="3681029"/>
            <a:ext cx="1011699" cy="446286"/>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Top strategic priorities</a:t>
            </a:r>
          </a:p>
        </p:txBody>
      </p:sp>
      <p:sp>
        <p:nvSpPr>
          <p:cNvPr id="32" name="Text Placeholder 3">
            <a:extLst>
              <a:ext uri="{FF2B5EF4-FFF2-40B4-BE49-F238E27FC236}">
                <a16:creationId xmlns:a16="http://schemas.microsoft.com/office/drawing/2014/main" id="{4865A40C-0431-5F56-FF00-F0AC8D8EEE9F}"/>
              </a:ext>
            </a:extLst>
          </p:cNvPr>
          <p:cNvSpPr txBox="1">
            <a:spLocks/>
          </p:cNvSpPr>
          <p:nvPr/>
        </p:nvSpPr>
        <p:spPr>
          <a:xfrm>
            <a:off x="4412410" y="4693819"/>
            <a:ext cx="3455969"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lang="en-GB" sz="1200" b="1">
                <a:solidFill>
                  <a:schemeClr val="tx1"/>
                </a:solidFill>
                <a:latin typeface="Arial"/>
              </a:rPr>
              <a:t>Adapting to competition and trade</a:t>
            </a:r>
            <a:endParaRPr kumimoji="0" lang="en-GB" sz="1200" b="1" i="0" u="none" strike="noStrike" kern="1200" cap="none" spc="0" normalizeH="0" baseline="0" noProof="0">
              <a:ln>
                <a:noFill/>
              </a:ln>
              <a:solidFill>
                <a:schemeClr val="tx1"/>
              </a:solidFill>
              <a:effectLst/>
              <a:uLnTx/>
              <a:uFillTx/>
              <a:latin typeface="Arial"/>
              <a:ea typeface="+mn-ea"/>
              <a:cs typeface="+mn-cs"/>
            </a:endParaRPr>
          </a:p>
        </p:txBody>
      </p:sp>
      <p:sp>
        <p:nvSpPr>
          <p:cNvPr id="33" name="Content Placeholder 4">
            <a:extLst>
              <a:ext uri="{FF2B5EF4-FFF2-40B4-BE49-F238E27FC236}">
                <a16:creationId xmlns:a16="http://schemas.microsoft.com/office/drawing/2014/main" id="{7360E6B3-7F68-5642-69A0-BC87248BBBAC}"/>
              </a:ext>
            </a:extLst>
          </p:cNvPr>
          <p:cNvSpPr txBox="1">
            <a:spLocks/>
          </p:cNvSpPr>
          <p:nvPr/>
        </p:nvSpPr>
        <p:spPr>
          <a:xfrm>
            <a:off x="4412410" y="4959626"/>
            <a:ext cx="3660285" cy="1309436"/>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a:t>Intensifying competition and the shake-up to global trade are also reshaping strategic agendas for business leaders worldwide. </a:t>
            </a:r>
          </a:p>
          <a:p>
            <a:pPr marL="0" indent="0">
              <a:buNone/>
            </a:pPr>
            <a:r>
              <a:rPr lang="en-GB" sz="1050"/>
              <a:t>In this climate, tariff adjustments are not simply hurdles. They are prompting organisations to pursue cost efficiencies, innovate with new offerings and enter new markets. </a:t>
            </a:r>
          </a:p>
        </p:txBody>
      </p:sp>
      <p:sp>
        <p:nvSpPr>
          <p:cNvPr id="34" name="Text Placeholder 3">
            <a:extLst>
              <a:ext uri="{FF2B5EF4-FFF2-40B4-BE49-F238E27FC236}">
                <a16:creationId xmlns:a16="http://schemas.microsoft.com/office/drawing/2014/main" id="{25B9B120-6277-E23D-7775-5570F5B99361}"/>
              </a:ext>
            </a:extLst>
          </p:cNvPr>
          <p:cNvSpPr txBox="1">
            <a:spLocks/>
          </p:cNvSpPr>
          <p:nvPr/>
        </p:nvSpPr>
        <p:spPr>
          <a:xfrm>
            <a:off x="8435994" y="4693819"/>
            <a:ext cx="3455969"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200" b="1">
                <a:solidFill>
                  <a:schemeClr val="tx1"/>
                </a:solidFill>
              </a:rPr>
              <a:t>A change in course for international expansion</a:t>
            </a:r>
          </a:p>
        </p:txBody>
      </p:sp>
      <p:sp>
        <p:nvSpPr>
          <p:cNvPr id="35" name="Content Placeholder 4">
            <a:extLst>
              <a:ext uri="{FF2B5EF4-FFF2-40B4-BE49-F238E27FC236}">
                <a16:creationId xmlns:a16="http://schemas.microsoft.com/office/drawing/2014/main" id="{DFE55C9F-B803-F1AA-B02D-EF6892D81D7F}"/>
              </a:ext>
            </a:extLst>
          </p:cNvPr>
          <p:cNvSpPr txBox="1">
            <a:spLocks/>
          </p:cNvSpPr>
          <p:nvPr/>
        </p:nvSpPr>
        <p:spPr>
          <a:xfrm>
            <a:off x="8435994" y="5028619"/>
            <a:ext cx="3539768" cy="1382008"/>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050"/>
              <a:t>Targets for international expansion are shifting, especially toward countries outside the US. </a:t>
            </a:r>
          </a:p>
          <a:p>
            <a:pPr marL="0" indent="0">
              <a:buNone/>
              <a:defRPr/>
            </a:pPr>
            <a:r>
              <a:rPr lang="en-GB" sz="1050"/>
              <a:t>Businesses have found ways to mitigate costs as well as reviewing their pricing strategies and are managing risk by diversifying resources and consolidating services offered.</a:t>
            </a:r>
          </a:p>
        </p:txBody>
      </p:sp>
      <p:sp>
        <p:nvSpPr>
          <p:cNvPr id="6" name="Text Placeholder 14">
            <a:extLst>
              <a:ext uri="{FF2B5EF4-FFF2-40B4-BE49-F238E27FC236}">
                <a16:creationId xmlns:a16="http://schemas.microsoft.com/office/drawing/2014/main" id="{AF5F78B7-D163-0572-E174-807D381EF578}"/>
              </a:ext>
            </a:extLst>
          </p:cNvPr>
          <p:cNvSpPr txBox="1">
            <a:spLocks/>
          </p:cNvSpPr>
          <p:nvPr/>
        </p:nvSpPr>
        <p:spPr>
          <a:xfrm>
            <a:off x="1384242" y="2883247"/>
            <a:ext cx="10490662" cy="742226"/>
          </a:xfrm>
          <a:prstGeom prst="rect">
            <a:avLst/>
          </a:prstGeom>
          <a:solidFill>
            <a:schemeClr val="accent6"/>
          </a:solidFill>
          <a:ln>
            <a:noFill/>
          </a:ln>
        </p:spPr>
        <p:txBody>
          <a:bodyPr vert="horz" wrap="square" lIns="0" tIns="36000" rIns="3600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1"/>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lvl="0">
              <a:lnSpc>
                <a:spcPct val="100000"/>
              </a:lnSpc>
              <a:spcAft>
                <a:spcPts val="0"/>
              </a:spcAft>
              <a:defRPr/>
            </a:pPr>
            <a:r>
              <a:rPr lang="en-GB" sz="1050">
                <a:solidFill>
                  <a:schemeClr val="bg1"/>
                </a:solidFill>
              </a:rPr>
              <a:t>Optimism about growth and confidence to navigate external trends remains high, yet the business environment is persistently uncertain and volatile.</a:t>
            </a:r>
            <a:br>
              <a:rPr lang="en-GB" sz="1050">
                <a:solidFill>
                  <a:schemeClr val="bg1"/>
                </a:solidFill>
              </a:rPr>
            </a:br>
            <a:endParaRPr lang="en-GB" sz="1050">
              <a:solidFill>
                <a:schemeClr val="bg1"/>
              </a:solidFill>
            </a:endParaRPr>
          </a:p>
          <a:p>
            <a:pPr marL="85725">
              <a:lnSpc>
                <a:spcPct val="100000"/>
              </a:lnSpc>
              <a:spcAft>
                <a:spcPts val="0"/>
              </a:spcAft>
              <a:defRPr/>
            </a:pPr>
            <a:r>
              <a:rPr lang="en-GB" sz="1050">
                <a:solidFill>
                  <a:schemeClr val="bg1"/>
                </a:solidFill>
              </a:rPr>
              <a:t>New risks and opportunities are influencing a shift in plans and priorities for the world’s executives. While global uncertainty and disruption have led to a dip in overall growth, opportunities are abundant among the challenges and leaders remain optimistic as they prepare for what’s next. </a:t>
            </a:r>
          </a:p>
        </p:txBody>
      </p:sp>
      <p:sp>
        <p:nvSpPr>
          <p:cNvPr id="8" name="TextBox 7">
            <a:extLst>
              <a:ext uri="{FF2B5EF4-FFF2-40B4-BE49-F238E27FC236}">
                <a16:creationId xmlns:a16="http://schemas.microsoft.com/office/drawing/2014/main" id="{861529B1-ACA0-A93E-429C-E20D63403218}"/>
              </a:ext>
            </a:extLst>
          </p:cNvPr>
          <p:cNvSpPr txBox="1"/>
          <p:nvPr/>
        </p:nvSpPr>
        <p:spPr>
          <a:xfrm>
            <a:off x="297268" y="4181321"/>
            <a:ext cx="11577636" cy="405683"/>
          </a:xfrm>
          <a:prstGeom prst="rect">
            <a:avLst/>
          </a:prstGeom>
          <a:noFill/>
          <a:ln>
            <a:solidFill>
              <a:schemeClr val="tx2"/>
            </a:solidFill>
          </a:ln>
        </p:spPr>
        <p:txBody>
          <a:bodyPr wrap="square" lIns="91440" tIns="36000" rIns="36000" bIns="45720" anchor="t">
            <a:spAutoFit/>
          </a:bodyPr>
          <a:lstStyle/>
          <a:p>
            <a:r>
              <a:rPr lang="en-GB" sz="1050">
                <a:solidFill>
                  <a:schemeClr val="accent6"/>
                </a:solidFill>
              </a:rPr>
              <a:t>Adaptability in business is a key theme this year, fuelling confidence. Leaders are embracing change, investing in technology and people, and reimagining their strategies to stay ahead of disruption and competition. </a:t>
            </a:r>
            <a:r>
              <a:rPr lang="en-GB" sz="1050" b="1">
                <a:solidFill>
                  <a:schemeClr val="accent6"/>
                </a:solidFill>
              </a:rPr>
              <a:t>Success now rests on adaptability as much as ambition.</a:t>
            </a:r>
          </a:p>
        </p:txBody>
      </p:sp>
      <p:sp>
        <p:nvSpPr>
          <p:cNvPr id="7" name="Text Placeholder 3">
            <a:extLst>
              <a:ext uri="{FF2B5EF4-FFF2-40B4-BE49-F238E27FC236}">
                <a16:creationId xmlns:a16="http://schemas.microsoft.com/office/drawing/2014/main" id="{761C27C3-6DF6-DA14-FBD1-3B9619175E5A}"/>
              </a:ext>
            </a:extLst>
          </p:cNvPr>
          <p:cNvSpPr txBox="1">
            <a:spLocks/>
          </p:cNvSpPr>
          <p:nvPr/>
        </p:nvSpPr>
        <p:spPr>
          <a:xfrm>
            <a:off x="300037" y="2232727"/>
            <a:ext cx="994507" cy="588375"/>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The outlook</a:t>
            </a:r>
          </a:p>
        </p:txBody>
      </p:sp>
      <p:sp>
        <p:nvSpPr>
          <p:cNvPr id="9" name="Text Placeholder 14">
            <a:extLst>
              <a:ext uri="{FF2B5EF4-FFF2-40B4-BE49-F238E27FC236}">
                <a16:creationId xmlns:a16="http://schemas.microsoft.com/office/drawing/2014/main" id="{8961B115-744D-C183-38F3-0C4E219ECE96}"/>
              </a:ext>
            </a:extLst>
          </p:cNvPr>
          <p:cNvSpPr txBox="1">
            <a:spLocks/>
          </p:cNvSpPr>
          <p:nvPr/>
        </p:nvSpPr>
        <p:spPr>
          <a:xfrm>
            <a:off x="1387011" y="2232728"/>
            <a:ext cx="10490662" cy="588375"/>
          </a:xfrm>
          <a:prstGeom prst="rect">
            <a:avLst/>
          </a:prstGeom>
          <a:solidFill>
            <a:schemeClr val="accent6"/>
          </a:solidFill>
          <a:ln>
            <a:noFill/>
          </a:ln>
        </p:spPr>
        <p:txBody>
          <a:bodyPr vert="horz" wrap="square" lIns="0" tIns="36000" rIns="3600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1"/>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lnSpc>
                <a:spcPct val="100000"/>
              </a:lnSpc>
              <a:spcAft>
                <a:spcPts val="0"/>
              </a:spcAft>
              <a:defRPr/>
            </a:pPr>
            <a:r>
              <a:rPr lang="en-GB" sz="1050">
                <a:solidFill>
                  <a:schemeClr val="bg1"/>
                </a:solidFill>
              </a:rPr>
              <a:t>In 2026, C-suite executives face a global paradox. While global uncertainty and disruption have led to a dip in overall growth, opportunities are abundant among the challenges and leaders </a:t>
            </a:r>
            <a:r>
              <a:rPr lang="en-GB" sz="1050">
                <a:solidFill>
                  <a:srgbClr val="FFFFFF"/>
                </a:solidFill>
              </a:rPr>
              <a:t>are confident they are building organisations ready for what’s next: embracing change, investing in technology and people, and reimagining their strategies to stay ahead of disruption and competition.</a:t>
            </a:r>
            <a:endParaRPr kumimoji="0" lang="en-GB" sz="10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66328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0A56-D975-4ABF-E9B9-515D68A0B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EF3CC-BE54-3E3C-94D6-F77BBB71B99D}"/>
              </a:ext>
            </a:extLst>
          </p:cNvPr>
          <p:cNvSpPr>
            <a:spLocks noGrp="1"/>
          </p:cNvSpPr>
          <p:nvPr>
            <p:ph type="title"/>
          </p:nvPr>
        </p:nvSpPr>
        <p:spPr/>
        <p:txBody>
          <a:bodyPr/>
          <a:lstStyle/>
          <a:p>
            <a:r>
              <a:rPr lang="en-GB"/>
              <a:t>C-suite barometer: outlook 2026</a:t>
            </a:r>
          </a:p>
        </p:txBody>
      </p:sp>
      <p:sp>
        <p:nvSpPr>
          <p:cNvPr id="3" name="Text Placeholder 2">
            <a:extLst>
              <a:ext uri="{FF2B5EF4-FFF2-40B4-BE49-F238E27FC236}">
                <a16:creationId xmlns:a16="http://schemas.microsoft.com/office/drawing/2014/main" id="{7241D141-5B1B-C259-6CDC-1068AD246D7A}"/>
              </a:ext>
            </a:extLst>
          </p:cNvPr>
          <p:cNvSpPr>
            <a:spLocks noGrp="1"/>
          </p:cNvSpPr>
          <p:nvPr>
            <p:ph type="body" sz="quarter" idx="13"/>
          </p:nvPr>
        </p:nvSpPr>
        <p:spPr>
          <a:xfrm>
            <a:off x="306000" y="673200"/>
            <a:ext cx="8734500" cy="360000"/>
          </a:xfrm>
        </p:spPr>
        <p:txBody>
          <a:bodyPr/>
          <a:lstStyle/>
          <a:p>
            <a:r>
              <a:rPr lang="en-GB"/>
              <a:t>Adapting in uncertainty</a:t>
            </a:r>
          </a:p>
        </p:txBody>
      </p:sp>
      <p:sp>
        <p:nvSpPr>
          <p:cNvPr id="10" name="Slide Number Placeholder 9">
            <a:extLst>
              <a:ext uri="{FF2B5EF4-FFF2-40B4-BE49-F238E27FC236}">
                <a16:creationId xmlns:a16="http://schemas.microsoft.com/office/drawing/2014/main" id="{4D7D9D91-900D-2246-68B1-3326FDCB30A5}"/>
              </a:ext>
            </a:extLst>
          </p:cNvPr>
          <p:cNvSpPr>
            <a:spLocks noGrp="1"/>
          </p:cNvSpPr>
          <p:nvPr>
            <p:ph type="sldNum" sz="quarter" idx="20"/>
          </p:nvPr>
        </p:nvSpPr>
        <p:spPr/>
        <p:txBody>
          <a:bodyPr/>
          <a:lstStyle/>
          <a:p>
            <a:fld id="{721C06D9-4617-44B0-8711-1EF1C439A609}" type="slidenum">
              <a:rPr lang="en-GB" smtClean="0"/>
              <a:pPr/>
              <a:t>7</a:t>
            </a:fld>
            <a:endParaRPr lang="en-GB"/>
          </a:p>
        </p:txBody>
      </p:sp>
      <p:sp>
        <p:nvSpPr>
          <p:cNvPr id="11" name="Text Placeholder 10">
            <a:extLst>
              <a:ext uri="{FF2B5EF4-FFF2-40B4-BE49-F238E27FC236}">
                <a16:creationId xmlns:a16="http://schemas.microsoft.com/office/drawing/2014/main" id="{3AD84F25-A0D3-4C11-9A0E-BBF41783311E}"/>
              </a:ext>
            </a:extLst>
          </p:cNvPr>
          <p:cNvSpPr>
            <a:spLocks noGrp="1"/>
          </p:cNvSpPr>
          <p:nvPr>
            <p:ph type="body" sz="quarter" idx="21"/>
          </p:nvPr>
        </p:nvSpPr>
        <p:spPr>
          <a:xfrm>
            <a:off x="305999" y="1258888"/>
            <a:ext cx="11581200" cy="360000"/>
          </a:xfrm>
        </p:spPr>
        <p:txBody>
          <a:bodyPr/>
          <a:lstStyle/>
          <a:p>
            <a:r>
              <a:rPr lang="en-GB">
                <a:solidFill>
                  <a:schemeClr val="tx2"/>
                </a:solidFill>
              </a:rPr>
              <a:t>Top findings from our global survey shaping the business outlook</a:t>
            </a:r>
          </a:p>
        </p:txBody>
      </p:sp>
      <p:sp>
        <p:nvSpPr>
          <p:cNvPr id="16" name="Rectangle 15">
            <a:extLst>
              <a:ext uri="{FF2B5EF4-FFF2-40B4-BE49-F238E27FC236}">
                <a16:creationId xmlns:a16="http://schemas.microsoft.com/office/drawing/2014/main" id="{1DC386C2-5465-B3F1-C8EA-9C902406B90C}"/>
              </a:ext>
            </a:extLst>
          </p:cNvPr>
          <p:cNvSpPr/>
          <p:nvPr/>
        </p:nvSpPr>
        <p:spPr>
          <a:xfrm>
            <a:off x="305882" y="6155812"/>
            <a:ext cx="1638590"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fontAlgn="base">
              <a:spcBef>
                <a:spcPct val="0"/>
              </a:spcBef>
              <a:spcAft>
                <a:spcPct val="0"/>
              </a:spcAft>
            </a:pPr>
            <a:r>
              <a:rPr lang="en-GB" sz="1100">
                <a:solidFill>
                  <a:srgbClr val="FFFFFF"/>
                </a:solidFill>
                <a:latin typeface="Arial" panose="020B0604020202020204" pitchFamily="34" charset="0"/>
                <a:cs typeface="Arial" panose="020B0604020202020204" pitchFamily="34" charset="0"/>
              </a:rPr>
              <a:t>Global sample, n=3012</a:t>
            </a:r>
            <a:endParaRPr lang="en-GB" sz="1100">
              <a:solidFill>
                <a:schemeClr val="bg1"/>
              </a:solidFill>
              <a:latin typeface="Arial" panose="020B0604020202020204" pitchFamily="34"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B34FC8AA-695D-4ED6-EA6E-1C5C1D89F231}"/>
              </a:ext>
            </a:extLst>
          </p:cNvPr>
          <p:cNvGraphicFramePr>
            <a:graphicFrameLocks/>
          </p:cNvGraphicFramePr>
          <p:nvPr/>
        </p:nvGraphicFramePr>
        <p:xfrm>
          <a:off x="304800" y="1796143"/>
          <a:ext cx="5157535" cy="4139117"/>
        </p:xfrm>
        <a:graphic>
          <a:graphicData uri="http://schemas.openxmlformats.org/drawingml/2006/table">
            <a:tbl>
              <a:tblPr bandRow="1">
                <a:tableStyleId>{5C22544A-7EE6-4342-B048-85BDC9FD1C3A}</a:tableStyleId>
              </a:tblPr>
              <a:tblGrid>
                <a:gridCol w="826167">
                  <a:extLst>
                    <a:ext uri="{9D8B030D-6E8A-4147-A177-3AD203B41FA5}">
                      <a16:colId xmlns:a16="http://schemas.microsoft.com/office/drawing/2014/main" val="4196878459"/>
                    </a:ext>
                  </a:extLst>
                </a:gridCol>
                <a:gridCol w="4331368">
                  <a:extLst>
                    <a:ext uri="{9D8B030D-6E8A-4147-A177-3AD203B41FA5}">
                      <a16:colId xmlns:a16="http://schemas.microsoft.com/office/drawing/2014/main" val="1138530114"/>
                    </a:ext>
                  </a:extLst>
                </a:gridCol>
              </a:tblGrid>
              <a:tr h="999308">
                <a:tc>
                  <a:txBody>
                    <a:bodyPr/>
                    <a:lstStyle/>
                    <a:p>
                      <a:pPr marL="0" algn="ctr" defTabSz="914400" rtl="0" eaLnBrk="1" latinLnBrk="0" hangingPunct="1"/>
                      <a:r>
                        <a:rPr lang="en-GB" sz="2400" b="1" kern="1200">
                          <a:solidFill>
                            <a:schemeClr val="accent3"/>
                          </a:solidFill>
                          <a:latin typeface="+mn-lt"/>
                          <a:ea typeface="+mn-ea"/>
                          <a:cs typeface="+mn-cs"/>
                        </a:rPr>
                        <a:t>92%</a:t>
                      </a:r>
                    </a:p>
                    <a:p>
                      <a:pPr algn="ctr"/>
                      <a:r>
                        <a:rPr lang="en-GB" sz="1600" b="0">
                          <a:solidFill>
                            <a:schemeClr val="tx2"/>
                          </a:solidFill>
                        </a:rPr>
                        <a:t>(93%)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Optimism</a:t>
                      </a:r>
                      <a:r>
                        <a:rPr lang="en-GB"/>
                        <a:t>: very positive growth outlook for 2026, in line with 2025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820084"/>
                  </a:ext>
                </a:extLst>
              </a:tr>
              <a:tr h="1046603">
                <a:tc>
                  <a:txBody>
                    <a:bodyPr/>
                    <a:lstStyle/>
                    <a:p>
                      <a:pPr algn="ctr"/>
                      <a:r>
                        <a:rPr lang="en-GB" sz="2400" b="1">
                          <a:solidFill>
                            <a:schemeClr val="accent3"/>
                          </a:solidFill>
                        </a:rPr>
                        <a:t>82%</a:t>
                      </a:r>
                    </a:p>
                    <a:p>
                      <a:pPr algn="ctr"/>
                      <a:r>
                        <a:rPr lang="en-GB" sz="1600" b="0">
                          <a:solidFill>
                            <a:schemeClr val="tx2"/>
                          </a:solidFill>
                        </a:rPr>
                        <a:t>(85%)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Growth</a:t>
                      </a:r>
                      <a:r>
                        <a:rPr lang="en-GB"/>
                        <a:t>: a strong majority have growing revenues, but a slight drop on last year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9592208"/>
                  </a:ext>
                </a:extLst>
              </a:tr>
              <a:tr h="1046603">
                <a:tc>
                  <a:txBody>
                    <a:bodyPr/>
                    <a:lstStyle/>
                    <a:p>
                      <a:pPr marL="0" algn="ctr" defTabSz="914400" rtl="0" eaLnBrk="1" latinLnBrk="0" hangingPunct="1"/>
                      <a:r>
                        <a:rPr lang="en-GB" sz="2000" b="1" kern="1200">
                          <a:solidFill>
                            <a:schemeClr val="accent3"/>
                          </a:solidFill>
                          <a:latin typeface="+mn-lt"/>
                          <a:ea typeface="+mn-ea"/>
                          <a:cs typeface="+mn-cs"/>
                        </a:rPr>
                        <a:t>42%</a:t>
                      </a:r>
                    </a:p>
                    <a:p>
                      <a:pPr marL="0" algn="ctr" defTabSz="914400" rtl="0" eaLnBrk="1" latinLnBrk="0" hangingPunct="1"/>
                      <a:r>
                        <a:rPr lang="en-GB" sz="2000" b="1" kern="1200">
                          <a:solidFill>
                            <a:schemeClr val="accent3"/>
                          </a:solidFill>
                          <a:latin typeface="+mn-lt"/>
                          <a:ea typeface="+mn-ea"/>
                          <a:cs typeface="+mn-cs"/>
                        </a:rPr>
                        <a:t>32%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Economic uncertainty </a:t>
                      </a:r>
                      <a:r>
                        <a:rPr lang="en-GB" b="0"/>
                        <a:t>and</a:t>
                      </a:r>
                      <a:r>
                        <a:rPr lang="en-GB" b="1"/>
                        <a:t> increased competition</a:t>
                      </a:r>
                      <a:r>
                        <a:rPr lang="en-GB"/>
                        <a:t>: the top factors holding back growth, as in 2025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649025"/>
                  </a:ext>
                </a:extLst>
              </a:tr>
              <a:tr h="1046603">
                <a:tc>
                  <a:txBody>
                    <a:bodyPr/>
                    <a:lstStyle/>
                    <a:p>
                      <a:pPr marL="0" algn="ctr" defTabSz="914400" rtl="0" eaLnBrk="1" latinLnBrk="0" hangingPunct="1"/>
                      <a:r>
                        <a:rPr lang="en-GB" sz="2000" b="1" kern="1200">
                          <a:solidFill>
                            <a:schemeClr val="accent3"/>
                          </a:solidFill>
                          <a:latin typeface="+mn-lt"/>
                          <a:ea typeface="+mn-ea"/>
                          <a:cs typeface="+mn-cs"/>
                        </a:rPr>
                        <a:t>40%</a:t>
                      </a:r>
                    </a:p>
                    <a:p>
                      <a:pPr marL="0" algn="ctr" defTabSz="914400" rtl="0" eaLnBrk="1" latinLnBrk="0" hangingPunct="1"/>
                      <a:r>
                        <a:rPr lang="en-GB" sz="2000" b="1" kern="1200">
                          <a:solidFill>
                            <a:schemeClr val="accent3"/>
                          </a:solidFill>
                          <a:latin typeface="+mn-lt"/>
                          <a:ea typeface="+mn-ea"/>
                          <a:cs typeface="+mn-cs"/>
                        </a:rPr>
                        <a:t>38%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Trends</a:t>
                      </a:r>
                      <a:r>
                        <a:rPr lang="en-GB"/>
                        <a:t>: artificial intelligence (40%) and economic trends (38%) are the major trends affecting companies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340039"/>
                  </a:ext>
                </a:extLst>
              </a:tr>
            </a:tbl>
          </a:graphicData>
        </a:graphic>
      </p:graphicFrame>
      <p:graphicFrame>
        <p:nvGraphicFramePr>
          <p:cNvPr id="20" name="Table 19">
            <a:extLst>
              <a:ext uri="{FF2B5EF4-FFF2-40B4-BE49-F238E27FC236}">
                <a16:creationId xmlns:a16="http://schemas.microsoft.com/office/drawing/2014/main" id="{7C20176C-12F9-FECD-9FA3-EDBEEEACF41C}"/>
              </a:ext>
            </a:extLst>
          </p:cNvPr>
          <p:cNvGraphicFramePr>
            <a:graphicFrameLocks/>
          </p:cNvGraphicFramePr>
          <p:nvPr/>
        </p:nvGraphicFramePr>
        <p:xfrm>
          <a:off x="5676900" y="1752600"/>
          <a:ext cx="6202353" cy="4206774"/>
        </p:xfrm>
        <a:graphic>
          <a:graphicData uri="http://schemas.openxmlformats.org/drawingml/2006/table">
            <a:tbl>
              <a:tblPr bandRow="1">
                <a:tableStyleId>{5C22544A-7EE6-4342-B048-85BDC9FD1C3A}</a:tableStyleId>
              </a:tblPr>
              <a:tblGrid>
                <a:gridCol w="890336">
                  <a:extLst>
                    <a:ext uri="{9D8B030D-6E8A-4147-A177-3AD203B41FA5}">
                      <a16:colId xmlns:a16="http://schemas.microsoft.com/office/drawing/2014/main" val="4214087093"/>
                    </a:ext>
                  </a:extLst>
                </a:gridCol>
                <a:gridCol w="5312017">
                  <a:extLst>
                    <a:ext uri="{9D8B030D-6E8A-4147-A177-3AD203B41FA5}">
                      <a16:colId xmlns:a16="http://schemas.microsoft.com/office/drawing/2014/main" val="840068235"/>
                    </a:ext>
                  </a:extLst>
                </a:gridCol>
              </a:tblGrid>
              <a:tr h="1006018">
                <a:tc>
                  <a:txBody>
                    <a:bodyPr/>
                    <a:lstStyle/>
                    <a:p>
                      <a:pPr marL="0" algn="ctr" defTabSz="914400" rtl="0" eaLnBrk="1" latinLnBrk="0" hangingPunct="1"/>
                      <a:r>
                        <a:rPr lang="en-GB" sz="2400" b="1" kern="1200">
                          <a:solidFill>
                            <a:schemeClr val="accent3"/>
                          </a:solidFill>
                          <a:latin typeface="+mn-lt"/>
                          <a:ea typeface="+mn-ea"/>
                          <a:cs typeface="+mn-cs"/>
                        </a:rPr>
                        <a:t>43%</a:t>
                      </a:r>
                    </a:p>
                    <a:p>
                      <a:pPr marL="0" algn="ctr" defTabSz="914400" rtl="0" eaLnBrk="1" latinLnBrk="0" hangingPunct="1"/>
                      <a:r>
                        <a:rPr lang="en-GB" sz="1600" b="0" kern="1200">
                          <a:solidFill>
                            <a:schemeClr val="tx2"/>
                          </a:solidFill>
                          <a:latin typeface="+mn-lt"/>
                          <a:ea typeface="+mn-ea"/>
                          <a:cs typeface="+mn-cs"/>
                        </a:rPr>
                        <a:t>(37%)</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Confidence</a:t>
                      </a:r>
                      <a:r>
                        <a:rPr lang="en-GB"/>
                        <a:t>: more than four in ten executives are “very confident” they can manage key trends, up 6 points from 2025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1432752"/>
                  </a:ext>
                </a:extLst>
              </a:tr>
              <a:tr h="1006018">
                <a:tc>
                  <a:txBody>
                    <a:bodyPr/>
                    <a:lstStyle/>
                    <a:p>
                      <a:pPr marL="0" algn="ctr" defTabSz="914400" rtl="0" eaLnBrk="1" latinLnBrk="0" hangingPunct="1"/>
                      <a:r>
                        <a:rPr lang="en-GB" sz="2000" b="1" kern="1200">
                          <a:solidFill>
                            <a:schemeClr val="accent3"/>
                          </a:solidFill>
                          <a:latin typeface="+mn-lt"/>
                          <a:ea typeface="+mn-ea"/>
                          <a:cs typeface="+mn-cs"/>
                        </a:rPr>
                        <a:t>39%</a:t>
                      </a:r>
                    </a:p>
                    <a:p>
                      <a:pPr marL="0" algn="ctr" defTabSz="914400" rtl="0" eaLnBrk="1" latinLnBrk="0" hangingPunct="1"/>
                      <a:r>
                        <a:rPr lang="en-GB" sz="2000" b="1" kern="1200">
                          <a:solidFill>
                            <a:schemeClr val="accent3"/>
                          </a:solidFill>
                          <a:latin typeface="+mn-lt"/>
                          <a:ea typeface="+mn-ea"/>
                          <a:cs typeface="+mn-cs"/>
                        </a:rPr>
                        <a:t>24%</a:t>
                      </a:r>
                    </a:p>
                    <a:p>
                      <a:pPr marL="0" algn="ctr" defTabSz="914400" rtl="0" eaLnBrk="1" latinLnBrk="0" hangingPunct="1"/>
                      <a:r>
                        <a:rPr lang="en-GB" sz="2000" b="1" kern="1200">
                          <a:solidFill>
                            <a:schemeClr val="accent3"/>
                          </a:solidFill>
                          <a:latin typeface="+mn-lt"/>
                          <a:ea typeface="+mn-ea"/>
                          <a:cs typeface="+mn-cs"/>
                        </a:rPr>
                        <a:t>23%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Top strategic priorities</a:t>
                      </a:r>
                      <a:r>
                        <a:rPr lang="en-GB"/>
                        <a:t>: </a:t>
                      </a:r>
                    </a:p>
                    <a:p>
                      <a:r>
                        <a:rPr lang="en-GB"/>
                        <a:t>1) T</a:t>
                      </a:r>
                      <a:r>
                        <a:rPr lang="en-GB" b="0" i="0">
                          <a:solidFill>
                            <a:schemeClr val="tx1"/>
                          </a:solidFill>
                        </a:rPr>
                        <a:t>ransforming company IT/technology</a:t>
                      </a:r>
                    </a:p>
                    <a:p>
                      <a:r>
                        <a:rPr lang="en-GB" b="0" i="0">
                          <a:solidFill>
                            <a:schemeClr val="tx1"/>
                          </a:solidFill>
                        </a:rPr>
                        <a:t>2) Adaptation to competition &amp; tariffs</a:t>
                      </a:r>
                    </a:p>
                    <a:p>
                      <a:r>
                        <a:rPr lang="en-GB" b="0" i="0">
                          <a:solidFill>
                            <a:schemeClr val="tx1"/>
                          </a:solidFill>
                        </a:rPr>
                        <a:t>3) International expansion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156515"/>
                  </a:ext>
                </a:extLst>
              </a:tr>
              <a:tr h="1006018">
                <a:tc>
                  <a:txBody>
                    <a:bodyPr/>
                    <a:lstStyle/>
                    <a:p>
                      <a:pPr marL="0" algn="ctr" defTabSz="914400" rtl="0" eaLnBrk="1" latinLnBrk="0" hangingPunct="1"/>
                      <a:r>
                        <a:rPr lang="en-GB" sz="2400" b="1" kern="1200">
                          <a:solidFill>
                            <a:schemeClr val="accent3"/>
                          </a:solidFill>
                          <a:latin typeface="+mn-lt"/>
                          <a:ea typeface="+mn-ea"/>
                          <a:cs typeface="+mn-cs"/>
                        </a:rPr>
                        <a:t>69%</a:t>
                      </a:r>
                    </a:p>
                    <a:p>
                      <a:pPr marL="0" algn="ctr" defTabSz="914400" rtl="0" eaLnBrk="1" latinLnBrk="0" hangingPunct="1"/>
                      <a:r>
                        <a:rPr lang="en-GB" sz="1600" b="0" kern="1200">
                          <a:solidFill>
                            <a:schemeClr val="tx2"/>
                          </a:solidFill>
                          <a:latin typeface="+mn-lt"/>
                          <a:ea typeface="+mn-ea"/>
                          <a:cs typeface="+mn-cs"/>
                        </a:rPr>
                        <a:t>(64%)</a:t>
                      </a:r>
                      <a:endParaRPr lang="en-GB" sz="2400" b="0" kern="1200">
                        <a:solidFill>
                          <a:schemeClr val="tx2"/>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Financial investment</a:t>
                      </a:r>
                      <a:r>
                        <a:rPr lang="en-GB"/>
                        <a:t>: the proportion of businesses boosting financial investment rises 5 pts, averaged across activities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507810"/>
                  </a:ext>
                </a:extLst>
              </a:tr>
              <a:tr h="1006018">
                <a:tc>
                  <a:txBody>
                    <a:bodyPr/>
                    <a:lstStyle/>
                    <a:p>
                      <a:pPr marL="0" algn="ctr" defTabSz="914400" rtl="0" eaLnBrk="1" latinLnBrk="0" hangingPunct="1"/>
                      <a:r>
                        <a:rPr lang="en-GB" sz="2400" b="1" kern="1200">
                          <a:solidFill>
                            <a:schemeClr val="accent3"/>
                          </a:solidFill>
                          <a:latin typeface="+mn-lt"/>
                          <a:ea typeface="+mn-ea"/>
                          <a:cs typeface="+mn-cs"/>
                        </a:rPr>
                        <a:t>69%</a:t>
                      </a:r>
                    </a:p>
                    <a:p>
                      <a:pPr marL="0" algn="ctr" defTabSz="914400" rtl="0" eaLnBrk="1" latinLnBrk="0" hangingPunct="1"/>
                      <a:r>
                        <a:rPr lang="en-GB" sz="1600" b="0" kern="1200">
                          <a:solidFill>
                            <a:schemeClr val="tx2"/>
                          </a:solidFill>
                          <a:latin typeface="+mn-lt"/>
                          <a:ea typeface="+mn-ea"/>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b="1"/>
                        <a:t>Human capital investment</a:t>
                      </a:r>
                      <a:r>
                        <a:rPr lang="en-GB"/>
                        <a:t>: the proportion of businesses boosting investment of human resources is 69%, in line with financial investment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333160"/>
                  </a:ext>
                </a:extLst>
              </a:tr>
            </a:tbl>
          </a:graphicData>
        </a:graphic>
      </p:graphicFrame>
    </p:spTree>
    <p:extLst>
      <p:ext uri="{BB962C8B-B14F-4D97-AF65-F5344CB8AC3E}">
        <p14:creationId xmlns:p14="http://schemas.microsoft.com/office/powerpoint/2010/main" val="34060493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44D0763-BA2D-B18B-1CF3-F9087A34C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D37FD-39FE-80D5-F17A-F3210FBD1E4E}"/>
              </a:ext>
            </a:extLst>
          </p:cNvPr>
          <p:cNvSpPr>
            <a:spLocks noGrp="1"/>
          </p:cNvSpPr>
          <p:nvPr>
            <p:ph type="title"/>
          </p:nvPr>
        </p:nvSpPr>
        <p:spPr>
          <a:xfrm>
            <a:off x="306000" y="2023200"/>
            <a:ext cx="6715286" cy="360000"/>
          </a:xfrm>
        </p:spPr>
        <p:txBody>
          <a:bodyPr/>
          <a:lstStyle/>
          <a:p>
            <a:r>
              <a:rPr lang="en-GB" dirty="0">
                <a:solidFill>
                  <a:schemeClr val="bg1"/>
                </a:solidFill>
              </a:rPr>
              <a:t>Latin America – data findings</a:t>
            </a:r>
          </a:p>
        </p:txBody>
      </p:sp>
      <p:sp>
        <p:nvSpPr>
          <p:cNvPr id="4" name="Text Placeholder 3">
            <a:extLst>
              <a:ext uri="{FF2B5EF4-FFF2-40B4-BE49-F238E27FC236}">
                <a16:creationId xmlns:a16="http://schemas.microsoft.com/office/drawing/2014/main" id="{E2CAA517-66B8-16B1-18E3-1F8FE003E0A7}"/>
              </a:ext>
            </a:extLst>
          </p:cNvPr>
          <p:cNvSpPr>
            <a:spLocks noGrp="1"/>
          </p:cNvSpPr>
          <p:nvPr>
            <p:ph type="body" sz="quarter" idx="11"/>
          </p:nvPr>
        </p:nvSpPr>
        <p:spPr/>
        <p:txBody>
          <a:bodyPr/>
          <a:lstStyle/>
          <a:p>
            <a:r>
              <a:rPr lang="en-GB" dirty="0">
                <a:solidFill>
                  <a:schemeClr val="bg1"/>
                </a:solidFill>
              </a:rPr>
              <a:t>02</a:t>
            </a:r>
          </a:p>
        </p:txBody>
      </p:sp>
    </p:spTree>
    <p:extLst>
      <p:ext uri="{BB962C8B-B14F-4D97-AF65-F5344CB8AC3E}">
        <p14:creationId xmlns:p14="http://schemas.microsoft.com/office/powerpoint/2010/main" val="33400289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2D84E-741D-F434-0D05-0927C826E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8DE9F-51A3-E05E-7F0D-3A67DAEB7D42}"/>
              </a:ext>
            </a:extLst>
          </p:cNvPr>
          <p:cNvSpPr>
            <a:spLocks noGrp="1"/>
          </p:cNvSpPr>
          <p:nvPr>
            <p:ph type="title"/>
          </p:nvPr>
        </p:nvSpPr>
        <p:spPr/>
        <p:txBody>
          <a:bodyPr/>
          <a:lstStyle/>
          <a:p>
            <a:r>
              <a:rPr lang="en-GB" dirty="0"/>
              <a:t>C-suite barometer: outlook 2026</a:t>
            </a:r>
          </a:p>
        </p:txBody>
      </p:sp>
      <p:sp>
        <p:nvSpPr>
          <p:cNvPr id="3" name="Date Placeholder 2">
            <a:extLst>
              <a:ext uri="{FF2B5EF4-FFF2-40B4-BE49-F238E27FC236}">
                <a16:creationId xmlns:a16="http://schemas.microsoft.com/office/drawing/2014/main" id="{DC80DE22-DD40-9138-9C9B-2DCAFE4DCDC3}"/>
              </a:ext>
            </a:extLst>
          </p:cNvPr>
          <p:cNvSpPr>
            <a:spLocks noGrp="1"/>
          </p:cNvSpPr>
          <p:nvPr>
            <p:ph type="dt" sz="half" idx="10"/>
          </p:nvPr>
        </p:nvSpPr>
        <p:spPr/>
        <p:txBody>
          <a:bodyPr/>
          <a:lstStyle/>
          <a:p>
            <a:r>
              <a:rPr lang="en-US" dirty="0"/>
              <a:t>December 2025</a:t>
            </a:r>
            <a:endParaRPr lang="en-GB" dirty="0"/>
          </a:p>
        </p:txBody>
      </p:sp>
      <p:sp>
        <p:nvSpPr>
          <p:cNvPr id="4" name="Footer Placeholder 3">
            <a:extLst>
              <a:ext uri="{FF2B5EF4-FFF2-40B4-BE49-F238E27FC236}">
                <a16:creationId xmlns:a16="http://schemas.microsoft.com/office/drawing/2014/main" id="{755FB780-286E-44BF-6288-07B20257D973}"/>
              </a:ext>
            </a:extLst>
          </p:cNvPr>
          <p:cNvSpPr>
            <a:spLocks noGrp="1"/>
          </p:cNvSpPr>
          <p:nvPr>
            <p:ph type="ftr" sz="quarter" idx="11"/>
          </p:nvPr>
        </p:nvSpPr>
        <p:spPr/>
        <p:txBody>
          <a:bodyPr/>
          <a:lstStyle/>
          <a:p>
            <a:r>
              <a:rPr lang="en-GB" dirty="0"/>
              <a:t>C-suite barometer: outlook 2026</a:t>
            </a:r>
          </a:p>
        </p:txBody>
      </p:sp>
      <p:sp>
        <p:nvSpPr>
          <p:cNvPr id="5" name="Slide Number Placeholder 4">
            <a:extLst>
              <a:ext uri="{FF2B5EF4-FFF2-40B4-BE49-F238E27FC236}">
                <a16:creationId xmlns:a16="http://schemas.microsoft.com/office/drawing/2014/main" id="{9DA43256-F57F-6961-F14B-687400CE56F5}"/>
              </a:ext>
            </a:extLst>
          </p:cNvPr>
          <p:cNvSpPr>
            <a:spLocks noGrp="1"/>
          </p:cNvSpPr>
          <p:nvPr>
            <p:ph type="sldNum" sz="quarter" idx="12"/>
          </p:nvPr>
        </p:nvSpPr>
        <p:spPr/>
        <p:txBody>
          <a:bodyPr/>
          <a:lstStyle/>
          <a:p>
            <a:fld id="{721C06D9-4617-44B0-8711-1EF1C439A609}" type="slidenum">
              <a:rPr lang="en-GB" smtClean="0"/>
              <a:pPr/>
              <a:t>9</a:t>
            </a:fld>
            <a:endParaRPr lang="en-GB"/>
          </a:p>
        </p:txBody>
      </p:sp>
      <p:sp>
        <p:nvSpPr>
          <p:cNvPr id="6" name="Text Placeholder 5">
            <a:extLst>
              <a:ext uri="{FF2B5EF4-FFF2-40B4-BE49-F238E27FC236}">
                <a16:creationId xmlns:a16="http://schemas.microsoft.com/office/drawing/2014/main" id="{386A868C-9A5F-7F9B-D241-C90DE1B13CC1}"/>
              </a:ext>
            </a:extLst>
          </p:cNvPr>
          <p:cNvSpPr>
            <a:spLocks noGrp="1"/>
          </p:cNvSpPr>
          <p:nvPr>
            <p:ph type="body" sz="quarter" idx="13"/>
          </p:nvPr>
        </p:nvSpPr>
        <p:spPr/>
        <p:txBody>
          <a:bodyPr/>
          <a:lstStyle/>
          <a:p>
            <a:r>
              <a:rPr lang="en-GB" dirty="0"/>
              <a:t>Latin America: methodology</a:t>
            </a:r>
          </a:p>
        </p:txBody>
      </p:sp>
      <p:graphicFrame>
        <p:nvGraphicFramePr>
          <p:cNvPr id="10" name="Table 9">
            <a:extLst>
              <a:ext uri="{FF2B5EF4-FFF2-40B4-BE49-F238E27FC236}">
                <a16:creationId xmlns:a16="http://schemas.microsoft.com/office/drawing/2014/main" id="{35096F23-55F5-6743-5DD3-46F036A2F2A9}"/>
              </a:ext>
            </a:extLst>
          </p:cNvPr>
          <p:cNvGraphicFramePr>
            <a:graphicFrameLocks noGrp="1"/>
          </p:cNvGraphicFramePr>
          <p:nvPr>
            <p:extLst>
              <p:ext uri="{D42A27DB-BD31-4B8C-83A1-F6EECF244321}">
                <p14:modId xmlns:p14="http://schemas.microsoft.com/office/powerpoint/2010/main" val="738212519"/>
              </p:ext>
            </p:extLst>
          </p:nvPr>
        </p:nvGraphicFramePr>
        <p:xfrm>
          <a:off x="4182356" y="2647328"/>
          <a:ext cx="3762116" cy="934416"/>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Revenue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$1bn+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77</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$100m - $1bn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51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$1m - $100m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72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629391"/>
                  </a:ext>
                </a:extLst>
              </a:tr>
            </a:tbl>
          </a:graphicData>
        </a:graphic>
      </p:graphicFrame>
      <p:graphicFrame>
        <p:nvGraphicFramePr>
          <p:cNvPr id="12" name="Table 11">
            <a:extLst>
              <a:ext uri="{FF2B5EF4-FFF2-40B4-BE49-F238E27FC236}">
                <a16:creationId xmlns:a16="http://schemas.microsoft.com/office/drawing/2014/main" id="{B8288939-609A-5CEC-A567-023F637E165E}"/>
              </a:ext>
            </a:extLst>
          </p:cNvPr>
          <p:cNvGraphicFramePr>
            <a:graphicFrameLocks noGrp="1"/>
          </p:cNvGraphicFramePr>
          <p:nvPr>
            <p:extLst>
              <p:ext uri="{D42A27DB-BD31-4B8C-83A1-F6EECF244321}">
                <p14:modId xmlns:p14="http://schemas.microsoft.com/office/powerpoint/2010/main" val="896187343"/>
              </p:ext>
            </p:extLst>
          </p:nvPr>
        </p:nvGraphicFramePr>
        <p:xfrm>
          <a:off x="4182356" y="4818744"/>
          <a:ext cx="3762116" cy="1168020"/>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Function</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CFO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19</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COO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17</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CMO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4</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629391"/>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CTO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852326"/>
                  </a:ext>
                </a:extLst>
              </a:tr>
            </a:tbl>
          </a:graphicData>
        </a:graphic>
      </p:graphicFrame>
      <p:graphicFrame>
        <p:nvGraphicFramePr>
          <p:cNvPr id="14" name="Table 13">
            <a:extLst>
              <a:ext uri="{FF2B5EF4-FFF2-40B4-BE49-F238E27FC236}">
                <a16:creationId xmlns:a16="http://schemas.microsoft.com/office/drawing/2014/main" id="{084CE77B-A914-6D29-346A-20F69BCE5BF5}"/>
              </a:ext>
            </a:extLst>
          </p:cNvPr>
          <p:cNvGraphicFramePr>
            <a:graphicFrameLocks noGrp="1"/>
          </p:cNvGraphicFramePr>
          <p:nvPr>
            <p:extLst>
              <p:ext uri="{D42A27DB-BD31-4B8C-83A1-F6EECF244321}">
                <p14:modId xmlns:p14="http://schemas.microsoft.com/office/powerpoint/2010/main" val="1943578961"/>
              </p:ext>
            </p:extLst>
          </p:nvPr>
        </p:nvGraphicFramePr>
        <p:xfrm>
          <a:off x="4182356" y="3882387"/>
          <a:ext cx="3762116" cy="700812"/>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Seniority</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CEO, Chair, Board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121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Other C-suite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79</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932157"/>
                  </a:ext>
                </a:extLst>
              </a:tr>
            </a:tbl>
          </a:graphicData>
        </a:graphic>
      </p:graphicFrame>
      <p:graphicFrame>
        <p:nvGraphicFramePr>
          <p:cNvPr id="16" name="Table 15">
            <a:extLst>
              <a:ext uri="{FF2B5EF4-FFF2-40B4-BE49-F238E27FC236}">
                <a16:creationId xmlns:a16="http://schemas.microsoft.com/office/drawing/2014/main" id="{BA39B674-A369-9CD8-5E38-B35C0C0636E7}"/>
              </a:ext>
            </a:extLst>
          </p:cNvPr>
          <p:cNvGraphicFramePr>
            <a:graphicFrameLocks noGrp="1"/>
          </p:cNvGraphicFramePr>
          <p:nvPr>
            <p:extLst>
              <p:ext uri="{D42A27DB-BD31-4B8C-83A1-F6EECF244321}">
                <p14:modId xmlns:p14="http://schemas.microsoft.com/office/powerpoint/2010/main" val="951574880"/>
              </p:ext>
            </p:extLst>
          </p:nvPr>
        </p:nvGraphicFramePr>
        <p:xfrm>
          <a:off x="8097633" y="2645044"/>
          <a:ext cx="3762116" cy="1938552"/>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42319">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Core sector</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Financial Services</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dirty="0">
                          <a:solidFill>
                            <a:schemeClr val="tx1"/>
                          </a:solidFill>
                          <a:effectLst/>
                          <a:latin typeface="+mj-lt"/>
                        </a:rPr>
                        <a:t>26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8053184"/>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TMT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kern="1200" dirty="0">
                          <a:solidFill>
                            <a:schemeClr val="tx1"/>
                          </a:solidFill>
                          <a:effectLst/>
                          <a:latin typeface="+mn-lt"/>
                          <a:ea typeface="+mn-ea"/>
                          <a:cs typeface="+mn-cs"/>
                        </a:rPr>
                        <a:t>44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640874"/>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Life Sciences (inc. Biotech., Pharma.)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kern="1200" dirty="0">
                          <a:solidFill>
                            <a:schemeClr val="tx1"/>
                          </a:solidFill>
                          <a:effectLst/>
                          <a:latin typeface="+mn-lt"/>
                          <a:ea typeface="+mn-ea"/>
                          <a:cs typeface="+mn-cs"/>
                        </a:rPr>
                        <a:t>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175108"/>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Manufacturing (inc. Automotive, Aerospace)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dirty="0">
                          <a:solidFill>
                            <a:schemeClr val="tx1"/>
                          </a:solidFill>
                          <a:effectLst/>
                          <a:latin typeface="+mj-lt"/>
                        </a:rPr>
                        <a:t>22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202695"/>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Consumer (inc. Retail, Transport, Hospitality)</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kern="1200" dirty="0">
                          <a:solidFill>
                            <a:schemeClr val="tx1"/>
                          </a:solidFill>
                          <a:effectLst/>
                          <a:latin typeface="+mn-lt"/>
                          <a:ea typeface="+mn-ea"/>
                          <a:cs typeface="+mn-cs"/>
                        </a:rPr>
                        <a:t>48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727747"/>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Energy &amp; Infrastructure (inc. Construction)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dirty="0">
                          <a:solidFill>
                            <a:schemeClr val="tx1"/>
                          </a:solidFill>
                          <a:effectLst/>
                          <a:latin typeface="+mj-lt"/>
                        </a:rPr>
                        <a:t>29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348773"/>
                  </a:ext>
                </a:extLst>
              </a:tr>
              <a:tr h="242319">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Real Estate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dirty="0">
                          <a:solidFill>
                            <a:schemeClr val="tx1"/>
                          </a:solidFill>
                          <a:effectLst/>
                          <a:latin typeface="+mj-lt"/>
                        </a:rPr>
                        <a:t>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680591"/>
                  </a:ext>
                </a:extLst>
              </a:tr>
            </a:tbl>
          </a:graphicData>
        </a:graphic>
      </p:graphicFrame>
      <p:sp>
        <p:nvSpPr>
          <p:cNvPr id="9" name="Text Placeholder 10">
            <a:extLst>
              <a:ext uri="{FF2B5EF4-FFF2-40B4-BE49-F238E27FC236}">
                <a16:creationId xmlns:a16="http://schemas.microsoft.com/office/drawing/2014/main" id="{7895E615-E1E1-69C8-CEC3-430BCE15E472}"/>
              </a:ext>
            </a:extLst>
          </p:cNvPr>
          <p:cNvSpPr txBox="1">
            <a:spLocks/>
          </p:cNvSpPr>
          <p:nvPr/>
        </p:nvSpPr>
        <p:spPr>
          <a:xfrm>
            <a:off x="305999" y="1258888"/>
            <a:ext cx="11581200" cy="913434"/>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60000"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2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900000"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dirty="0"/>
              <a:t>This report summarises findings in the Latin America region from Forvis Mazars’ sixth annual global survey of C-suite executives. </a:t>
            </a:r>
          </a:p>
          <a:p>
            <a:pPr marL="0" lvl="0" indent="0">
              <a:buNone/>
              <a:defRPr/>
            </a:pPr>
            <a:r>
              <a:rPr lang="en-GB" dirty="0"/>
              <a:t>This independent research was conducted in October 2025 and captures the views of C-suite leaders at for-profit businesses with annual revenues of over $1 million across more than 35 countries. </a:t>
            </a:r>
          </a:p>
          <a:p>
            <a:pPr marL="0" lvl="0" indent="0">
              <a:buNone/>
              <a:defRPr/>
            </a:pPr>
            <a:r>
              <a:rPr lang="en-GB" dirty="0"/>
              <a:t>Total worldwide sample: N=3012 respondents, sourced via online panel.</a:t>
            </a:r>
          </a:p>
        </p:txBody>
      </p:sp>
      <p:graphicFrame>
        <p:nvGraphicFramePr>
          <p:cNvPr id="8" name="Table 7">
            <a:extLst>
              <a:ext uri="{FF2B5EF4-FFF2-40B4-BE49-F238E27FC236}">
                <a16:creationId xmlns:a16="http://schemas.microsoft.com/office/drawing/2014/main" id="{D9FCF453-CF4A-FCB4-9BD3-86C9FE7E6EB5}"/>
              </a:ext>
            </a:extLst>
          </p:cNvPr>
          <p:cNvGraphicFramePr>
            <a:graphicFrameLocks noGrp="1"/>
          </p:cNvGraphicFramePr>
          <p:nvPr>
            <p:extLst>
              <p:ext uri="{D42A27DB-BD31-4B8C-83A1-F6EECF244321}">
                <p14:modId xmlns:p14="http://schemas.microsoft.com/office/powerpoint/2010/main" val="1876735921"/>
              </p:ext>
            </p:extLst>
          </p:nvPr>
        </p:nvGraphicFramePr>
        <p:xfrm>
          <a:off x="289151" y="2649424"/>
          <a:ext cx="3762116" cy="700812"/>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Latin America sample: n=200</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Latin America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200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Global</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3012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629391"/>
                  </a:ext>
                </a:extLst>
              </a:tr>
            </a:tbl>
          </a:graphicData>
        </a:graphic>
      </p:graphicFrame>
      <p:graphicFrame>
        <p:nvGraphicFramePr>
          <p:cNvPr id="7" name="Table 6">
            <a:extLst>
              <a:ext uri="{FF2B5EF4-FFF2-40B4-BE49-F238E27FC236}">
                <a16:creationId xmlns:a16="http://schemas.microsoft.com/office/drawing/2014/main" id="{3127B2F1-198F-4228-07BB-555D6CD9C131}"/>
              </a:ext>
            </a:extLst>
          </p:cNvPr>
          <p:cNvGraphicFramePr>
            <a:graphicFrameLocks noGrp="1"/>
          </p:cNvGraphicFramePr>
          <p:nvPr>
            <p:extLst>
              <p:ext uri="{D42A27DB-BD31-4B8C-83A1-F6EECF244321}">
                <p14:modId xmlns:p14="http://schemas.microsoft.com/office/powerpoint/2010/main" val="4092203193"/>
              </p:ext>
            </p:extLst>
          </p:nvPr>
        </p:nvGraphicFramePr>
        <p:xfrm>
          <a:off x="289151" y="3552369"/>
          <a:ext cx="3762116" cy="1168020"/>
        </p:xfrm>
        <a:graphic>
          <a:graphicData uri="http://schemas.openxmlformats.org/drawingml/2006/table">
            <a:tbl>
              <a:tblPr firstRow="1" bandRow="1">
                <a:tableStyleId>{5C22544A-7EE6-4342-B048-85BDC9FD1C3A}</a:tableStyleId>
              </a:tblPr>
              <a:tblGrid>
                <a:gridCol w="2968065">
                  <a:extLst>
                    <a:ext uri="{9D8B030D-6E8A-4147-A177-3AD203B41FA5}">
                      <a16:colId xmlns:a16="http://schemas.microsoft.com/office/drawing/2014/main" val="20001"/>
                    </a:ext>
                  </a:extLst>
                </a:gridCol>
                <a:gridCol w="794051">
                  <a:extLst>
                    <a:ext uri="{9D8B030D-6E8A-4147-A177-3AD203B41FA5}">
                      <a16:colId xmlns:a16="http://schemas.microsoft.com/office/drawing/2014/main" val="20002"/>
                    </a:ext>
                  </a:extLst>
                </a:gridCol>
              </a:tblGrid>
              <a:tr h="233604">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Country</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Sample</a:t>
                      </a:r>
                      <a:endParaRPr lang="en-US"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Brazil</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31496"/>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Chile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Colombia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629391"/>
                  </a:ext>
                </a:extLst>
              </a:tr>
              <a:tr h="233604">
                <a:tc>
                  <a:txBody>
                    <a:bodyPr/>
                    <a:lstStyle/>
                    <a:p>
                      <a:pPr marL="0" marR="0">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Mexico</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latin typeface="Arial" panose="020B0604020202020204" pitchFamily="34" charset="0"/>
                          <a:ea typeface="Calibri Light" panose="020F0302020204030204" pitchFamily="34" charset="0"/>
                          <a:cs typeface="Arial" panose="020B0604020202020204" pitchFamily="34" charset="0"/>
                        </a:rPr>
                        <a:t>50</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852326"/>
                  </a:ext>
                </a:extLst>
              </a:tr>
            </a:tbl>
          </a:graphicData>
        </a:graphic>
      </p:graphicFrame>
    </p:spTree>
    <p:extLst>
      <p:ext uri="{BB962C8B-B14F-4D97-AF65-F5344CB8AC3E}">
        <p14:creationId xmlns:p14="http://schemas.microsoft.com/office/powerpoint/2010/main" val="3114508758"/>
      </p:ext>
    </p:extLst>
  </p:cSld>
  <p:clrMapOvr>
    <a:masterClrMapping/>
  </p:clrMapOvr>
  <p:transition>
    <p:fade/>
  </p:transition>
</p:sld>
</file>

<file path=ppt/theme/theme1.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vis Mazars - PPT Template_blank.pptx  -  Read-Only" id="{D9B6CC12-55C7-430A-9B6A-E582E95B8938}" vid="{DA26976E-B1DD-4A4E-9872-ED8ACE2A85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2DC30290D8F4DAA215BA5B6C195D8" ma:contentTypeVersion="19" ma:contentTypeDescription="Crée un document." ma:contentTypeScope="" ma:versionID="df0d669dbbd629e72fd348ee2b05d8db">
  <xsd:schema xmlns:xsd="http://www.w3.org/2001/XMLSchema" xmlns:xs="http://www.w3.org/2001/XMLSchema" xmlns:p="http://schemas.microsoft.com/office/2006/metadata/properties" xmlns:ns2="fa5b50d5-0ddc-4ab5-922a-a600f9f8140a" xmlns:ns3="b5ff18b5-c109-445c-a7dc-c70eb2ec19b8" targetNamespace="http://schemas.microsoft.com/office/2006/metadata/properties" ma:root="true" ma:fieldsID="79d65dee93eb289c5e2ff35381b68ae0" ns2:_="" ns3:_="">
    <xsd:import namespace="fa5b50d5-0ddc-4ab5-922a-a600f9f8140a"/>
    <xsd:import namespace="b5ff18b5-c109-445c-a7dc-c70eb2ec19b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b50d5-0ddc-4ab5-922a-a600f9f8140a"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ObjectDetectorVersions" ma:index="7" nillable="true" ma:displayName="MediaServiceObjectDetectorVersions" ma:hidden="true" ma:indexed="true" ma:internalName="MediaServiceObjectDetectorVersions" ma:readOnly="true">
      <xsd:simpleType>
        <xsd:restriction base="dms:Text"/>
      </xsd:simpleType>
    </xsd:element>
    <xsd:element name="MediaServiceDateTaken" ma:index="8" nillable="true" ma:displayName="MediaServiceDateTaken" ma:hidden="true" ma:indexed="true" ma:internalName="MediaServiceDateTaken"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c04131-a3dd-48b1-9899-21c6397bbaf2" ma:termSetId="09814cd3-568e-fe90-9814-8d621ff8fb84" ma:anchorId="fba54fb3-c3e1-fe81-a776-ca4b69148c4d" ma:open="true" ma:isKeyword="false">
      <xsd:complexType>
        <xsd:sequence>
          <xsd:element ref="pc:Terms" minOccurs="0" maxOccurs="1"/>
        </xsd:sequence>
      </xsd:complex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ff18b5-c109-445c-a7dc-c70eb2ec19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79b9b0-26da-4bcf-86f3-c77579f16cde}" ma:internalName="TaxCatchAll" ma:showField="CatchAllData" ma:web="b5ff18b5-c109-445c-a7dc-c70eb2ec19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ff18b5-c109-445c-a7dc-c70eb2ec19b8" xsi:nil="true"/>
    <lcf76f155ced4ddcb4097134ff3c332f xmlns="fa5b50d5-0ddc-4ab5-922a-a600f9f8140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28868-79FC-4CDA-92CA-D5D5B3344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b50d5-0ddc-4ab5-922a-a600f9f8140a"/>
    <ds:schemaRef ds:uri="b5ff18b5-c109-445c-a7dc-c70eb2ec1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82A6A5-3555-4A44-A5D6-9A2B831D9C99}">
  <ds:schemaRefs>
    <ds:schemaRef ds:uri="fa5b50d5-0ddc-4ab5-922a-a600f9f8140a"/>
    <ds:schemaRef ds:uri="b5ff18b5-c109-445c-a7dc-c70eb2ec19b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C01069B-F8A4-4E57-8EF1-B6D8C1D287CA}">
  <ds:schemaRefs>
    <ds:schemaRef ds:uri="http://schemas.microsoft.com/sharepoint/v3/contenttype/forms"/>
  </ds:schemaRefs>
</ds:datastoreItem>
</file>

<file path=docMetadata/LabelInfo.xml><?xml version="1.0" encoding="utf-8"?>
<clbl:labelList xmlns:clbl="http://schemas.microsoft.com/office/2020/mipLabelMetadata">
  <clbl:label id="{2a0f54a0-cfe6-4f3a-8d7b-e2426f2820b4}" enabled="0" method="" siteId="{2a0f54a0-cfe6-4f3a-8d7b-e2426f2820b4}" removed="1"/>
</clbl:labelList>
</file>

<file path=docProps/app.xml><?xml version="1.0" encoding="utf-8"?>
<Properties xmlns="http://schemas.openxmlformats.org/officeDocument/2006/extended-properties" xmlns:vt="http://schemas.openxmlformats.org/officeDocument/2006/docPropsVTypes">
  <Template>blank</Template>
  <TotalTime>64</TotalTime>
  <Words>5763</Words>
  <Application>Microsoft Office PowerPoint</Application>
  <PresentationFormat>Widescreen</PresentationFormat>
  <Paragraphs>787</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C-suite barometer: outlook 2026</vt:lpstr>
      <vt:lpstr>The global theme and methodology</vt:lpstr>
      <vt:lpstr>C-suite barometer: outlook 2026</vt:lpstr>
      <vt:lpstr>C-suite barometer: outlook 2026</vt:lpstr>
      <vt:lpstr>C-suite barometer 2026 soundbites filming</vt:lpstr>
      <vt:lpstr>C-suite barometer: outlook 2026</vt:lpstr>
      <vt:lpstr>C-suite barometer: outlook 2026</vt:lpstr>
      <vt:lpstr>Latin America – data findings</vt:lpstr>
      <vt:lpstr>C-suite barometer: outlook 2026</vt:lpstr>
      <vt:lpstr>C-suite barometer: outlook 2026</vt:lpstr>
      <vt:lpstr>C-suite barometer: outlook 2026</vt:lpstr>
      <vt:lpstr>C-suite barometer: outlook 2026</vt:lpstr>
      <vt:lpstr>C-suite barometer: outlook 2026</vt:lpstr>
      <vt:lpstr>Barometer 2026: the C-suite agenda in Latin America</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Transformation through technology</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C-suite barometer: outlook 2026</vt:lpstr>
      <vt:lpstr>Adapting to competition and tariffs</vt:lpstr>
      <vt:lpstr>C-suite barometer: outlook 2026</vt:lpstr>
      <vt:lpstr>C-suite barometer: outlook 2026</vt:lpstr>
      <vt:lpstr>C-suite barometer: outlook 2026</vt:lpstr>
      <vt:lpstr>C-suite barometer: outlook 2026</vt:lpstr>
      <vt:lpstr>Revising international expansion plans</vt:lpstr>
      <vt:lpstr>C-suite barometer: outlook 2026</vt:lpstr>
      <vt:lpstr>C-suite barometer: outlook 2026</vt:lpstr>
      <vt:lpstr>C-suite barometer: outlook 2026</vt:lpstr>
      <vt:lpstr>PowerPoint Presentation</vt:lpstr>
    </vt:vector>
  </TitlesOfParts>
  <Company>Mazars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Heather Mcmaster</dc:creator>
  <cp:lastModifiedBy>Heather Mcmaster</cp:lastModifiedBy>
  <cp:revision>1014</cp:revision>
  <dcterms:created xsi:type="dcterms:W3CDTF">2024-11-01T10:14:12Z</dcterms:created>
  <dcterms:modified xsi:type="dcterms:W3CDTF">2025-12-18T17:02:39Z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0x01010030D2DC30290D8F4DAA215BA5B6C195D8</vt:lpwstr>
  </property>
  <property fmtid="{D5CDD505-2E9C-101B-9397-08002B2CF9AE}" pid="3" name="MediaServiceImageTags">
    <vt:lpwstr/>
  </property>
  <property fmtid="{D5CDD505-2E9C-101B-9397-08002B2CF9AE}" pid="4" name="CandC_Tax_3">
    <vt:lpwstr>3;#Marketing and Communications|48bf3f5f-faa2-4397-a89b-bf2302dc3eac</vt:lpwstr>
  </property>
  <property fmtid="{D5CDD505-2E9C-101B-9397-08002B2CF9AE}" pid="5" name="CandC_Tax_10">
    <vt:lpwstr/>
  </property>
  <property fmtid="{D5CDD505-2E9C-101B-9397-08002B2CF9AE}" pid="6" name="CandC_Tax_9">
    <vt:lpwstr/>
  </property>
  <property fmtid="{D5CDD505-2E9C-101B-9397-08002B2CF9AE}" pid="7" name="CandC_Tax_4">
    <vt:lpwstr/>
  </property>
  <property fmtid="{D5CDD505-2E9C-101B-9397-08002B2CF9AE}" pid="8" name="CandC_Tax_11">
    <vt:lpwstr/>
  </property>
  <property fmtid="{D5CDD505-2E9C-101B-9397-08002B2CF9AE}" pid="9" name="CandC_Tax_5">
    <vt:lpwstr/>
  </property>
  <property fmtid="{D5CDD505-2E9C-101B-9397-08002B2CF9AE}" pid="10" name="CandC_Tax_8">
    <vt:lpwstr/>
  </property>
  <property fmtid="{D5CDD505-2E9C-101B-9397-08002B2CF9AE}" pid="11" name="CandC_Tax_6">
    <vt:lpwstr/>
  </property>
  <property fmtid="{D5CDD505-2E9C-101B-9397-08002B2CF9AE}" pid="12" name="CandC_Tax_1">
    <vt:lpwstr/>
  </property>
  <property fmtid="{D5CDD505-2E9C-101B-9397-08002B2CF9AE}" pid="13" name="CandC_Tax_2">
    <vt:lpwstr/>
  </property>
  <property fmtid="{D5CDD505-2E9C-101B-9397-08002B2CF9AE}" pid="14" name="lcf76f155ced4ddcb4097134ff3c332f">
    <vt:lpwstr/>
  </property>
  <property fmtid="{D5CDD505-2E9C-101B-9397-08002B2CF9AE}" pid="15" name="CandC_Tax_7">
    <vt:lpwstr/>
  </property>
</Properties>
</file>